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80" r:id="rId9"/>
    <p:sldId id="263" r:id="rId10"/>
    <p:sldId id="264" r:id="rId11"/>
    <p:sldId id="265" r:id="rId12"/>
    <p:sldId id="281" r:id="rId13"/>
    <p:sldId id="267" r:id="rId14"/>
    <p:sldId id="266" r:id="rId15"/>
    <p:sldId id="268" r:id="rId16"/>
    <p:sldId id="282" r:id="rId17"/>
    <p:sldId id="269" r:id="rId18"/>
    <p:sldId id="270" r:id="rId19"/>
    <p:sldId id="271" r:id="rId20"/>
    <p:sldId id="272" r:id="rId21"/>
    <p:sldId id="273" r:id="rId22"/>
    <p:sldId id="283" r:id="rId23"/>
    <p:sldId id="274" r:id="rId24"/>
    <p:sldId id="275" r:id="rId25"/>
    <p:sldId id="276" r:id="rId26"/>
    <p:sldId id="286" r:id="rId27"/>
    <p:sldId id="277" r:id="rId28"/>
    <p:sldId id="279" r:id="rId29"/>
    <p:sldId id="285" r:id="rId30"/>
    <p:sldId id="278" r:id="rId31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1E0"/>
    <a:srgbClr val="E9201B"/>
    <a:srgbClr val="E3D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/>
              <a:t>Сформированность</a:t>
            </a:r>
            <a:r>
              <a:rPr lang="ru-RU" sz="1800" b="0" dirty="0"/>
              <a:t> </a:t>
            </a:r>
            <a:r>
              <a:rPr lang="ru-RU" sz="1800" b="0" dirty="0" smtClean="0"/>
              <a:t>функциональной </a:t>
            </a:r>
            <a:r>
              <a:rPr lang="ru-RU" sz="1800" b="0" dirty="0"/>
              <a:t>грамотности</a:t>
            </a:r>
            <a:r>
              <a:rPr lang="ru-RU" sz="1800" b="0" baseline="0" dirty="0"/>
              <a:t> у учащихся</a:t>
            </a:r>
          </a:p>
          <a:p>
            <a:pPr>
              <a:defRPr/>
            </a:pPr>
            <a:r>
              <a:rPr lang="ru-RU" sz="1800" b="0" baseline="0" dirty="0"/>
              <a:t> 8 </a:t>
            </a:r>
            <a:r>
              <a:rPr lang="ru-RU" sz="1800" b="0" baseline="0" dirty="0" smtClean="0"/>
              <a:t>класса по итогам </a:t>
            </a:r>
            <a:r>
              <a:rPr lang="ru-RU" sz="1800" b="0" baseline="0" dirty="0" err="1" smtClean="0"/>
              <a:t>внутришкольного</a:t>
            </a:r>
            <a:r>
              <a:rPr lang="ru-RU" sz="1800" b="0" baseline="0" dirty="0" smtClean="0"/>
              <a:t> мониторинга  (01.12.2020)</a:t>
            </a:r>
            <a:endParaRPr lang="ru-RU" sz="18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01.10.20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7905920"/>
        <c:axId val="260949696"/>
      </c:barChart>
      <c:catAx>
        <c:axId val="77905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260949696"/>
        <c:crosses val="autoZero"/>
        <c:auto val="1"/>
        <c:lblAlgn val="ctr"/>
        <c:lblOffset val="100"/>
        <c:noMultiLvlLbl val="0"/>
      </c:catAx>
      <c:valAx>
        <c:axId val="2609496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77905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/>
              <a:t>Сформированность</a:t>
            </a:r>
            <a:r>
              <a:rPr lang="ru-RU" sz="1800" b="0" dirty="0"/>
              <a:t> </a:t>
            </a:r>
            <a:r>
              <a:rPr lang="ru-RU" sz="1800" b="0" dirty="0" smtClean="0"/>
              <a:t>функциональной </a:t>
            </a:r>
            <a:r>
              <a:rPr lang="ru-RU" sz="1800" b="0" dirty="0"/>
              <a:t>грамотности</a:t>
            </a:r>
            <a:r>
              <a:rPr lang="ru-RU" sz="1800" b="0" baseline="0" dirty="0"/>
              <a:t> у учащихся</a:t>
            </a:r>
          </a:p>
          <a:p>
            <a:pPr>
              <a:defRPr/>
            </a:pPr>
            <a:r>
              <a:rPr lang="ru-RU" sz="1800" b="0" baseline="0" dirty="0"/>
              <a:t> 8 </a:t>
            </a:r>
            <a:r>
              <a:rPr lang="ru-RU" sz="1800" b="0" baseline="0" dirty="0" smtClean="0"/>
              <a:t>класса по итогам регионального мониторинга  (10.12.2020)</a:t>
            </a:r>
            <a:endParaRPr lang="ru-RU" sz="18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математическая грамотность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0.6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5317632"/>
        <c:axId val="260950848"/>
      </c:barChart>
      <c:catAx>
        <c:axId val="205317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260950848"/>
        <c:crosses val="autoZero"/>
        <c:auto val="1"/>
        <c:lblAlgn val="ctr"/>
        <c:lblOffset val="100"/>
        <c:noMultiLvlLbl val="0"/>
      </c:catAx>
      <c:valAx>
        <c:axId val="2609508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205317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i="0" u="none" strike="noStrike" baseline="0" dirty="0">
                <a:effectLst/>
              </a:rPr>
              <a:t>Уровни </a:t>
            </a:r>
            <a:r>
              <a:rPr lang="ru-RU" sz="1800" b="0" i="0" u="none" strike="noStrike" baseline="0" dirty="0" err="1" smtClean="0">
                <a:effectLst/>
              </a:rPr>
              <a:t>сформированности</a:t>
            </a:r>
            <a:r>
              <a:rPr lang="ru-RU" sz="1800" b="0" i="0" u="none" strike="noStrike" baseline="0" dirty="0" smtClean="0">
                <a:effectLst/>
              </a:rPr>
              <a:t> различных видов ФГ </a:t>
            </a:r>
          </a:p>
          <a:p>
            <a:pPr>
              <a:defRPr/>
            </a:pPr>
            <a:r>
              <a:rPr lang="ru-RU" sz="1800" b="0" i="0" u="none" strike="noStrike" baseline="0" dirty="0" smtClean="0">
                <a:effectLst/>
              </a:rPr>
              <a:t>у </a:t>
            </a:r>
            <a:r>
              <a:rPr lang="ru-RU" sz="1800" b="0" i="0" u="none" strike="noStrike" baseline="0" dirty="0">
                <a:effectLst/>
              </a:rPr>
              <a:t>учащихся 8 класса </a:t>
            </a:r>
            <a:r>
              <a:rPr lang="ru-RU" sz="1800" b="0" i="0" u="none" strike="noStrike" baseline="0" dirty="0" smtClean="0">
                <a:effectLst/>
              </a:rPr>
              <a:t>20-21 </a:t>
            </a:r>
            <a:r>
              <a:rPr lang="ru-RU" sz="1800" b="0" i="0" u="none" strike="noStrike" baseline="0" dirty="0">
                <a:effectLst/>
              </a:rPr>
              <a:t>уч. </a:t>
            </a:r>
            <a:r>
              <a:rPr lang="ru-RU" sz="1800" b="0" i="0" u="none" strike="noStrike" baseline="0" dirty="0" smtClean="0">
                <a:effectLst/>
              </a:rPr>
              <a:t>год</a:t>
            </a:r>
            <a:endParaRPr lang="ru-RU" sz="1800" dirty="0"/>
          </a:p>
        </c:rich>
      </c:tx>
      <c:layout>
        <c:manualLayout>
          <c:xMode val="edge"/>
          <c:yMode val="edge"/>
          <c:x val="0.21743907539685137"/>
          <c:y val="1.406319211285326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математическая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0.4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читательская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естественнонаучная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0.6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316608"/>
        <c:axId val="260951424"/>
      </c:barChart>
      <c:catAx>
        <c:axId val="205316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0951424"/>
        <c:crosses val="autoZero"/>
        <c:auto val="1"/>
        <c:lblAlgn val="ctr"/>
        <c:lblOffset val="100"/>
        <c:noMultiLvlLbl val="0"/>
      </c:catAx>
      <c:valAx>
        <c:axId val="2609514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053166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/>
              <a:t>Сформированность</a:t>
            </a:r>
            <a:r>
              <a:rPr lang="ru-RU" sz="1800" b="0" dirty="0"/>
              <a:t> </a:t>
            </a:r>
            <a:r>
              <a:rPr lang="ru-RU" sz="1800" b="0" dirty="0" smtClean="0"/>
              <a:t>математической грамотности</a:t>
            </a:r>
            <a:r>
              <a:rPr lang="ru-RU" sz="1800" b="0" baseline="0" dirty="0" smtClean="0"/>
              <a:t> </a:t>
            </a:r>
            <a:r>
              <a:rPr lang="ru-RU" sz="1800" b="0" baseline="0" dirty="0"/>
              <a:t>у учащихся</a:t>
            </a:r>
          </a:p>
          <a:p>
            <a:pPr>
              <a:defRPr/>
            </a:pPr>
            <a:r>
              <a:rPr lang="ru-RU" sz="1800" b="0" baseline="0" dirty="0"/>
              <a:t> </a:t>
            </a:r>
            <a:r>
              <a:rPr lang="ru-RU" sz="1800" b="0" baseline="0" dirty="0" smtClean="0"/>
              <a:t>9 класса по итогам </a:t>
            </a:r>
            <a:r>
              <a:rPr lang="ru-RU" sz="1800" b="0" baseline="0" dirty="0" err="1" smtClean="0"/>
              <a:t>внутришкольного</a:t>
            </a:r>
            <a:r>
              <a:rPr lang="ru-RU" sz="1800" b="0" baseline="0" dirty="0" smtClean="0"/>
              <a:t> мониторинга  (14.09.2021)</a:t>
            </a:r>
            <a:endParaRPr lang="ru-RU" sz="18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14.12.21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0.4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2533248"/>
        <c:axId val="221446720"/>
      </c:barChart>
      <c:catAx>
        <c:axId val="252533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221446720"/>
        <c:crosses val="autoZero"/>
        <c:auto val="1"/>
        <c:lblAlgn val="ctr"/>
        <c:lblOffset val="100"/>
        <c:noMultiLvlLbl val="0"/>
      </c:catAx>
      <c:valAx>
        <c:axId val="22144672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25253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smtClean="0"/>
              <a:t>Сравнение</a:t>
            </a:r>
            <a:r>
              <a:rPr lang="ru-RU" sz="1800" b="0" baseline="0" dirty="0" smtClean="0"/>
              <a:t> у</a:t>
            </a:r>
            <a:r>
              <a:rPr lang="ru-RU" sz="1800" b="0" dirty="0" smtClean="0"/>
              <a:t>ровня</a:t>
            </a:r>
            <a:r>
              <a:rPr lang="ru-RU" sz="1800" b="0" baseline="0" dirty="0" smtClean="0"/>
              <a:t> </a:t>
            </a:r>
            <a:r>
              <a:rPr lang="ru-RU" sz="1800" b="0" baseline="0" dirty="0" err="1" smtClean="0"/>
              <a:t>сформированности</a:t>
            </a:r>
            <a:r>
              <a:rPr lang="ru-RU" sz="1800" b="0" baseline="0" dirty="0" smtClean="0"/>
              <a:t> математической </a:t>
            </a:r>
            <a:r>
              <a:rPr lang="ru-RU" sz="1800" b="0" dirty="0" smtClean="0"/>
              <a:t>грамотности</a:t>
            </a:r>
            <a:r>
              <a:rPr lang="ru-RU" sz="1800" b="0" baseline="0" dirty="0" smtClean="0"/>
              <a:t> </a:t>
            </a:r>
            <a:r>
              <a:rPr lang="ru-RU" sz="1800" b="0" baseline="0" dirty="0"/>
              <a:t>у </a:t>
            </a:r>
            <a:r>
              <a:rPr lang="ru-RU" sz="1800" b="0" baseline="0" dirty="0" smtClean="0"/>
              <a:t>учащихся  9  класса по итогам 2 мониторингов: апрель 2021 и сентябрь 2021</a:t>
            </a:r>
            <a:endParaRPr lang="ru-RU" sz="18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апр.21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0.4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сен.21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</c:v>
                </c:pt>
                <c:pt idx="1">
                  <c:v>0.4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2341248"/>
        <c:axId val="221448448"/>
      </c:barChart>
      <c:catAx>
        <c:axId val="25234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21448448"/>
        <c:crosses val="autoZero"/>
        <c:auto val="1"/>
        <c:lblAlgn val="ctr"/>
        <c:lblOffset val="100"/>
        <c:noMultiLvlLbl val="0"/>
      </c:catAx>
      <c:valAx>
        <c:axId val="2214484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252341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/>
              <a:t>Сформированность</a:t>
            </a:r>
            <a:r>
              <a:rPr lang="ru-RU" sz="1800" b="0" dirty="0"/>
              <a:t> </a:t>
            </a:r>
            <a:r>
              <a:rPr lang="ru-RU" sz="1800" b="0" dirty="0" smtClean="0"/>
              <a:t>читательской грамотности</a:t>
            </a:r>
            <a:r>
              <a:rPr lang="ru-RU" sz="1800" b="0" baseline="0" dirty="0" smtClean="0"/>
              <a:t> </a:t>
            </a:r>
            <a:r>
              <a:rPr lang="ru-RU" sz="1800" b="0" baseline="0" dirty="0"/>
              <a:t>у учащихся</a:t>
            </a:r>
          </a:p>
          <a:p>
            <a:pPr>
              <a:defRPr/>
            </a:pPr>
            <a:r>
              <a:rPr lang="ru-RU" sz="1800" b="0" baseline="0" dirty="0"/>
              <a:t> </a:t>
            </a:r>
            <a:r>
              <a:rPr lang="ru-RU" sz="1800" b="0" baseline="0" dirty="0" smtClean="0"/>
              <a:t>9 класса по итогам </a:t>
            </a:r>
            <a:r>
              <a:rPr lang="ru-RU" sz="1800" b="0" baseline="0" dirty="0" err="1" smtClean="0"/>
              <a:t>внутришкольного</a:t>
            </a:r>
            <a:r>
              <a:rPr lang="ru-RU" sz="1800" b="0" baseline="0" dirty="0" smtClean="0"/>
              <a:t> мониторинга  (16.09.2021)</a:t>
            </a:r>
            <a:endParaRPr lang="ru-RU" sz="18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16.09.21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2533760"/>
        <c:axId val="221453632"/>
      </c:barChart>
      <c:catAx>
        <c:axId val="25253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221453632"/>
        <c:crosses val="autoZero"/>
        <c:auto val="1"/>
        <c:lblAlgn val="ctr"/>
        <c:lblOffset val="100"/>
        <c:noMultiLvlLbl val="0"/>
      </c:catAx>
      <c:valAx>
        <c:axId val="22145363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252533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smtClean="0"/>
              <a:t>Уровень</a:t>
            </a:r>
            <a:r>
              <a:rPr lang="ru-RU" sz="1800" b="0" baseline="0" dirty="0" smtClean="0"/>
              <a:t> </a:t>
            </a:r>
            <a:r>
              <a:rPr lang="ru-RU" sz="1800" b="0" baseline="0" dirty="0" err="1" smtClean="0"/>
              <a:t>сформированности</a:t>
            </a:r>
            <a:r>
              <a:rPr lang="ru-RU" sz="1800" b="0" baseline="0" dirty="0" smtClean="0"/>
              <a:t> читательской </a:t>
            </a:r>
            <a:r>
              <a:rPr lang="ru-RU" sz="1800" b="0" dirty="0" smtClean="0"/>
              <a:t>грамотности</a:t>
            </a:r>
            <a:r>
              <a:rPr lang="ru-RU" sz="1800" b="0" baseline="0" dirty="0" smtClean="0"/>
              <a:t> </a:t>
            </a:r>
            <a:r>
              <a:rPr lang="ru-RU" sz="1800" b="0" baseline="0" dirty="0"/>
              <a:t>у </a:t>
            </a:r>
            <a:r>
              <a:rPr lang="ru-RU" sz="1800" b="0" baseline="0" dirty="0" smtClean="0"/>
              <a:t>учащихся  9  класса по итогам двух мониторингов: апрель 2021 и сентябрь 2021</a:t>
            </a:r>
            <a:endParaRPr lang="ru-RU" sz="18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математическая грамотность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уровень 1</c:v>
                </c:pt>
                <c:pt idx="1">
                  <c:v>уровень 2</c:v>
                </c:pt>
                <c:pt idx="2">
                  <c:v>уровень 3</c:v>
                </c:pt>
                <c:pt idx="3">
                  <c:v>уровень 4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2449792"/>
        <c:axId val="302441024"/>
      </c:barChart>
      <c:catAx>
        <c:axId val="252449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02441024"/>
        <c:crosses val="autoZero"/>
        <c:auto val="1"/>
        <c:lblAlgn val="ctr"/>
        <c:lblOffset val="100"/>
        <c:noMultiLvlLbl val="0"/>
      </c:catAx>
      <c:valAx>
        <c:axId val="3024410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2400"/>
            </a:pPr>
            <a:endParaRPr lang="ru-RU"/>
          </a:p>
        </c:txPr>
        <c:crossAx val="252449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880BD-914B-4680-8DE6-A82FB87DDAD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95BE4F-599E-4B16-A925-B15ED15292A9}">
      <dgm:prSet phldrT="[Текст]" custT="1"/>
      <dgm:spPr/>
      <dgm:t>
        <a:bodyPr/>
        <a:lstStyle/>
        <a:p>
          <a:r>
            <a:rPr lang="ru-RU" sz="1400" dirty="0" smtClean="0"/>
            <a:t>Июль-август 2021</a:t>
          </a:r>
          <a:endParaRPr lang="ru-RU" sz="1400" dirty="0"/>
        </a:p>
      </dgm:t>
    </dgm:pt>
    <dgm:pt modelId="{499BBF42-D3A5-4BBC-A107-58F5A1C79E15}" type="parTrans" cxnId="{559112CE-9E3F-4C26-AC60-5AA719EE4C65}">
      <dgm:prSet/>
      <dgm:spPr/>
      <dgm:t>
        <a:bodyPr/>
        <a:lstStyle/>
        <a:p>
          <a:endParaRPr lang="ru-RU"/>
        </a:p>
      </dgm:t>
    </dgm:pt>
    <dgm:pt modelId="{898082E6-30F4-4151-A961-450184C03083}" type="sibTrans" cxnId="{559112CE-9E3F-4C26-AC60-5AA719EE4C65}">
      <dgm:prSet/>
      <dgm:spPr/>
      <dgm:t>
        <a:bodyPr/>
        <a:lstStyle/>
        <a:p>
          <a:endParaRPr lang="ru-RU"/>
        </a:p>
      </dgm:t>
    </dgm:pt>
    <dgm:pt modelId="{637F097C-BD95-4F90-A597-348FAA7A55EB}">
      <dgm:prSet phldrT="[Текст]" custT="1"/>
      <dgm:spPr/>
      <dgm:t>
        <a:bodyPr/>
        <a:lstStyle/>
        <a:p>
          <a:r>
            <a:rPr lang="ru-RU" sz="1200" dirty="0" smtClean="0"/>
            <a:t>Анализ мониторинга ФГ в 2020-2021 уч. году</a:t>
          </a:r>
          <a:endParaRPr lang="ru-RU" sz="1200" dirty="0"/>
        </a:p>
      </dgm:t>
    </dgm:pt>
    <dgm:pt modelId="{BD116D45-772E-4455-BF33-2FC53ECCCBC2}" type="parTrans" cxnId="{C98A1895-37D7-45F2-927A-F325E5403D42}">
      <dgm:prSet/>
      <dgm:spPr/>
      <dgm:t>
        <a:bodyPr/>
        <a:lstStyle/>
        <a:p>
          <a:endParaRPr lang="ru-RU"/>
        </a:p>
      </dgm:t>
    </dgm:pt>
    <dgm:pt modelId="{BCB0AB4B-9ED9-4DB2-979D-C354783B59F1}" type="sibTrans" cxnId="{C98A1895-37D7-45F2-927A-F325E5403D42}">
      <dgm:prSet/>
      <dgm:spPr/>
      <dgm:t>
        <a:bodyPr/>
        <a:lstStyle/>
        <a:p>
          <a:endParaRPr lang="ru-RU"/>
        </a:p>
      </dgm:t>
    </dgm:pt>
    <dgm:pt modelId="{31FE10DE-F538-4F1E-A670-D3F3F60E6F27}">
      <dgm:prSet phldrT="[Текст]" custT="1"/>
      <dgm:spPr/>
      <dgm:t>
        <a:bodyPr/>
        <a:lstStyle/>
        <a:p>
          <a:r>
            <a:rPr lang="ru-RU" sz="1200" dirty="0" smtClean="0"/>
            <a:t>Разработка рабочих программ внеурочной деятельности, внесение изменений в рабочие программы по предметам</a:t>
          </a:r>
          <a:endParaRPr lang="ru-RU" sz="1200" dirty="0"/>
        </a:p>
      </dgm:t>
    </dgm:pt>
    <dgm:pt modelId="{21424202-136D-41F6-83FD-5CC9E7EF4D59}" type="parTrans" cxnId="{E44E79CB-F2B5-4115-882D-FEE079EFFA59}">
      <dgm:prSet/>
      <dgm:spPr/>
      <dgm:t>
        <a:bodyPr/>
        <a:lstStyle/>
        <a:p>
          <a:endParaRPr lang="ru-RU"/>
        </a:p>
      </dgm:t>
    </dgm:pt>
    <dgm:pt modelId="{E994C56A-799F-486E-8835-0FC1BCEB27B1}" type="sibTrans" cxnId="{E44E79CB-F2B5-4115-882D-FEE079EFFA59}">
      <dgm:prSet/>
      <dgm:spPr/>
      <dgm:t>
        <a:bodyPr/>
        <a:lstStyle/>
        <a:p>
          <a:endParaRPr lang="ru-RU"/>
        </a:p>
      </dgm:t>
    </dgm:pt>
    <dgm:pt modelId="{63A8AAB0-4067-44A4-8C70-14A0FB762BE4}">
      <dgm:prSet phldrT="[Текст]" custT="1"/>
      <dgm:spPr/>
      <dgm:t>
        <a:bodyPr/>
        <a:lstStyle/>
        <a:p>
          <a:r>
            <a:rPr lang="ru-RU" sz="1400" dirty="0" smtClean="0"/>
            <a:t>Сентябрь 2021</a:t>
          </a:r>
          <a:endParaRPr lang="ru-RU" sz="1400" dirty="0"/>
        </a:p>
      </dgm:t>
    </dgm:pt>
    <dgm:pt modelId="{979B7130-280A-4AEC-B56D-4605754544C7}" type="parTrans" cxnId="{1DFE212D-D55F-4593-958D-B4C9B07B416C}">
      <dgm:prSet/>
      <dgm:spPr/>
      <dgm:t>
        <a:bodyPr/>
        <a:lstStyle/>
        <a:p>
          <a:endParaRPr lang="ru-RU"/>
        </a:p>
      </dgm:t>
    </dgm:pt>
    <dgm:pt modelId="{C2801118-2D3F-47CB-9C38-BF6477208AE0}" type="sibTrans" cxnId="{1DFE212D-D55F-4593-958D-B4C9B07B416C}">
      <dgm:prSet/>
      <dgm:spPr/>
      <dgm:t>
        <a:bodyPr/>
        <a:lstStyle/>
        <a:p>
          <a:endParaRPr lang="ru-RU"/>
        </a:p>
      </dgm:t>
    </dgm:pt>
    <dgm:pt modelId="{1CE80521-846E-4B1A-BD29-0114EF757CE9}">
      <dgm:prSet phldrT="[Текст]" custT="1"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/>
            <a:t>Проведение входного мониторинга </a:t>
          </a:r>
          <a:r>
            <a:rPr lang="ru-RU" sz="1200" dirty="0" err="1" smtClean="0"/>
            <a:t>сформированности</a:t>
          </a:r>
          <a:r>
            <a:rPr lang="ru-RU" sz="1200" dirty="0" smtClean="0"/>
            <a:t> математической и читательской грамотности в 9 классе</a:t>
          </a:r>
          <a:endParaRPr lang="ru-RU" sz="1200" dirty="0"/>
        </a:p>
      </dgm:t>
    </dgm:pt>
    <dgm:pt modelId="{6A23C26D-1DC5-469F-B6EC-9902E46CEB21}" type="parTrans" cxnId="{34757992-1A27-4DCB-BF71-E9039F49E6E2}">
      <dgm:prSet/>
      <dgm:spPr/>
      <dgm:t>
        <a:bodyPr/>
        <a:lstStyle/>
        <a:p>
          <a:endParaRPr lang="ru-RU"/>
        </a:p>
      </dgm:t>
    </dgm:pt>
    <dgm:pt modelId="{151F0887-23CA-4D3D-8B36-6D839ACE5C0F}" type="sibTrans" cxnId="{34757992-1A27-4DCB-BF71-E9039F49E6E2}">
      <dgm:prSet/>
      <dgm:spPr/>
      <dgm:t>
        <a:bodyPr/>
        <a:lstStyle/>
        <a:p>
          <a:endParaRPr lang="ru-RU"/>
        </a:p>
      </dgm:t>
    </dgm:pt>
    <dgm:pt modelId="{4D24EE1F-DAA8-447D-ABB8-744F6C19AACB}">
      <dgm:prSet phldrT="[Текст]" custT="1"/>
      <dgm:spPr/>
      <dgm:t>
        <a:bodyPr/>
        <a:lstStyle/>
        <a:p>
          <a:r>
            <a:rPr lang="ru-RU" sz="1400" dirty="0" smtClean="0"/>
            <a:t>Октябрь 2021- март 20222</a:t>
          </a:r>
          <a:endParaRPr lang="ru-RU" sz="1400" dirty="0"/>
        </a:p>
      </dgm:t>
    </dgm:pt>
    <dgm:pt modelId="{2843D81A-4F5D-4F5B-BE07-272F3F62D569}" type="parTrans" cxnId="{045A40B8-1EFE-4C7A-8C44-2F1F6982C728}">
      <dgm:prSet/>
      <dgm:spPr/>
      <dgm:t>
        <a:bodyPr/>
        <a:lstStyle/>
        <a:p>
          <a:endParaRPr lang="ru-RU"/>
        </a:p>
      </dgm:t>
    </dgm:pt>
    <dgm:pt modelId="{29AA2BDE-75CC-412D-AAA9-5E2ADAE5D6A4}" type="sibTrans" cxnId="{045A40B8-1EFE-4C7A-8C44-2F1F6982C728}">
      <dgm:prSet/>
      <dgm:spPr/>
      <dgm:t>
        <a:bodyPr/>
        <a:lstStyle/>
        <a:p>
          <a:endParaRPr lang="ru-RU"/>
        </a:p>
      </dgm:t>
    </dgm:pt>
    <dgm:pt modelId="{BADCF54C-4608-495A-A640-A3109CC69B6D}">
      <dgm:prSet phldrT="[Текст]"/>
      <dgm:spPr/>
      <dgm:t>
        <a:bodyPr/>
        <a:lstStyle/>
        <a:p>
          <a:r>
            <a:rPr lang="ru-RU" sz="1000" dirty="0" smtClean="0"/>
            <a:t>Проведение промежуточных мониторингов </a:t>
          </a:r>
          <a:r>
            <a:rPr lang="ru-RU" sz="1000" dirty="0" err="1" smtClean="0"/>
            <a:t>сформированности</a:t>
          </a:r>
          <a:r>
            <a:rPr lang="ru-RU" sz="1000" dirty="0" smtClean="0"/>
            <a:t> различных видов ФГ</a:t>
          </a:r>
          <a:endParaRPr lang="ru-RU" sz="1000" dirty="0"/>
        </a:p>
      </dgm:t>
    </dgm:pt>
    <dgm:pt modelId="{4EC92F03-D6CB-49FF-B43D-8DFE1F4F30AE}" type="parTrans" cxnId="{16F0A623-2DC9-4720-9054-6559AAE66B49}">
      <dgm:prSet/>
      <dgm:spPr/>
      <dgm:t>
        <a:bodyPr/>
        <a:lstStyle/>
        <a:p>
          <a:endParaRPr lang="ru-RU"/>
        </a:p>
      </dgm:t>
    </dgm:pt>
    <dgm:pt modelId="{78354350-CEC1-495E-9E63-5CD0A8CE2D1E}" type="sibTrans" cxnId="{16F0A623-2DC9-4720-9054-6559AAE66B49}">
      <dgm:prSet/>
      <dgm:spPr/>
      <dgm:t>
        <a:bodyPr/>
        <a:lstStyle/>
        <a:p>
          <a:endParaRPr lang="ru-RU"/>
        </a:p>
      </dgm:t>
    </dgm:pt>
    <dgm:pt modelId="{037E33C0-F34A-4653-8ABE-720CDB6FC22B}">
      <dgm:prSet phldrT="[Текст]" custT="1"/>
      <dgm:spPr/>
      <dgm:t>
        <a:bodyPr/>
        <a:lstStyle/>
        <a:p>
          <a:r>
            <a:rPr lang="ru-RU" sz="1100" b="0" spc="-5" dirty="0" smtClean="0">
              <a:latin typeface="Calibri"/>
              <a:cs typeface="Calibri"/>
            </a:rPr>
            <a:t>Отработка механизмов повышения </a:t>
          </a:r>
          <a:r>
            <a:rPr lang="ru-RU" sz="1100" b="0" dirty="0" smtClean="0">
              <a:latin typeface="Calibri"/>
              <a:cs typeface="Calibri"/>
            </a:rPr>
            <a:t> эффективности </a:t>
          </a:r>
          <a:r>
            <a:rPr lang="ru-RU" sz="1100" b="0" spc="-5" dirty="0" smtClean="0">
              <a:latin typeface="Calibri"/>
              <a:cs typeface="Calibri"/>
            </a:rPr>
            <a:t>мер </a:t>
          </a:r>
          <a:r>
            <a:rPr lang="ru-RU" sz="1100" b="0" dirty="0" smtClean="0">
              <a:latin typeface="Calibri"/>
              <a:cs typeface="Calibri"/>
            </a:rPr>
            <a:t>по </a:t>
          </a:r>
          <a:r>
            <a:rPr lang="ru-RU" sz="1100" b="0" spc="5" dirty="0" smtClean="0">
              <a:latin typeface="Calibri"/>
              <a:cs typeface="Calibri"/>
            </a:rPr>
            <a:t> </a:t>
          </a:r>
          <a:r>
            <a:rPr lang="ru-RU" sz="1100" b="0" spc="-5" dirty="0" smtClean="0">
              <a:latin typeface="Calibri"/>
              <a:cs typeface="Calibri"/>
            </a:rPr>
            <a:t>формированию функциональной </a:t>
          </a:r>
          <a:r>
            <a:rPr lang="ru-RU" sz="1100" b="0" dirty="0" smtClean="0">
              <a:latin typeface="Calibri"/>
              <a:cs typeface="Calibri"/>
            </a:rPr>
            <a:t> </a:t>
          </a:r>
          <a:r>
            <a:rPr lang="ru-RU" sz="1100" b="0" spc="-5" dirty="0" smtClean="0">
              <a:latin typeface="Calibri"/>
              <a:cs typeface="Calibri"/>
            </a:rPr>
            <a:t>грамотности</a:t>
          </a:r>
          <a:r>
            <a:rPr lang="ru-RU" sz="1100" b="0" spc="-30" dirty="0" smtClean="0">
              <a:latin typeface="Calibri"/>
              <a:cs typeface="Calibri"/>
            </a:rPr>
            <a:t> </a:t>
          </a:r>
          <a:r>
            <a:rPr lang="ru-RU" sz="1100" b="0" spc="-10" dirty="0" smtClean="0">
              <a:latin typeface="Calibri"/>
              <a:cs typeface="Calibri"/>
            </a:rPr>
            <a:t>обучающихся</a:t>
          </a:r>
          <a:r>
            <a:rPr lang="ru-RU" sz="1100" b="0" spc="-30" dirty="0" smtClean="0">
              <a:latin typeface="Calibri"/>
              <a:cs typeface="Calibri"/>
            </a:rPr>
            <a:t> </a:t>
          </a:r>
          <a:r>
            <a:rPr lang="ru-RU" sz="1100" b="0" dirty="0" smtClean="0">
              <a:latin typeface="Calibri"/>
              <a:cs typeface="Calibri"/>
            </a:rPr>
            <a:t>в</a:t>
          </a:r>
          <a:r>
            <a:rPr lang="ru-RU" sz="1100" b="0" spc="-10" dirty="0" smtClean="0">
              <a:latin typeface="Calibri"/>
              <a:cs typeface="Calibri"/>
            </a:rPr>
            <a:t> </a:t>
          </a:r>
          <a:r>
            <a:rPr lang="ru-RU" sz="1100" b="0" spc="-5" dirty="0" smtClean="0">
              <a:latin typeface="Calibri"/>
              <a:cs typeface="Calibri"/>
            </a:rPr>
            <a:t>рамках</a:t>
          </a:r>
          <a:endParaRPr lang="ru-RU" sz="1100" b="0" dirty="0"/>
        </a:p>
      </dgm:t>
    </dgm:pt>
    <dgm:pt modelId="{4B91C506-F550-4BFF-8EF1-375DB4B3FD61}" type="parTrans" cxnId="{0AB4D37C-4F31-43E7-9621-914190DF404C}">
      <dgm:prSet/>
      <dgm:spPr/>
      <dgm:t>
        <a:bodyPr/>
        <a:lstStyle/>
        <a:p>
          <a:endParaRPr lang="ru-RU"/>
        </a:p>
      </dgm:t>
    </dgm:pt>
    <dgm:pt modelId="{2566984B-0D1C-4CED-BB5A-8747D921AB17}" type="sibTrans" cxnId="{0AB4D37C-4F31-43E7-9621-914190DF404C}">
      <dgm:prSet/>
      <dgm:spPr/>
      <dgm:t>
        <a:bodyPr/>
        <a:lstStyle/>
        <a:p>
          <a:endParaRPr lang="ru-RU"/>
        </a:p>
      </dgm:t>
    </dgm:pt>
    <dgm:pt modelId="{C03F41FD-00F7-4B29-AE75-3B2812F0A624}">
      <dgm:prSet phldrT="[Текст]" custT="1"/>
      <dgm:spPr/>
      <dgm:t>
        <a:bodyPr/>
        <a:lstStyle/>
        <a:p>
          <a:r>
            <a:rPr lang="ru-RU" sz="1200" dirty="0" smtClean="0"/>
            <a:t>Внесение изменений в учебный план (увеличение часов на ФГ в 9 классе до 3 ч , введение специального курса «Креативное мышление» в 5-9 классах за счет часов внеурочной деятельности</a:t>
          </a:r>
          <a:endParaRPr lang="ru-RU" sz="1200" dirty="0"/>
        </a:p>
      </dgm:t>
    </dgm:pt>
    <dgm:pt modelId="{5AD8E2FA-2773-4A57-9F05-BEE13C197F1B}" type="parTrans" cxnId="{FF028A7D-3312-453D-B146-5A00AC09962A}">
      <dgm:prSet/>
      <dgm:spPr/>
      <dgm:t>
        <a:bodyPr/>
        <a:lstStyle/>
        <a:p>
          <a:endParaRPr lang="ru-RU"/>
        </a:p>
      </dgm:t>
    </dgm:pt>
    <dgm:pt modelId="{DC4C294F-E502-45A2-86AC-1F5988B30F54}" type="sibTrans" cxnId="{FF028A7D-3312-453D-B146-5A00AC09962A}">
      <dgm:prSet/>
      <dgm:spPr/>
      <dgm:t>
        <a:bodyPr/>
        <a:lstStyle/>
        <a:p>
          <a:endParaRPr lang="ru-RU"/>
        </a:p>
      </dgm:t>
    </dgm:pt>
    <dgm:pt modelId="{93CC4D55-E8A0-4553-B4CA-659CC623EADE}">
      <dgm:prSet phldrT="[Текст]"/>
      <dgm:spPr/>
      <dgm:t>
        <a:bodyPr/>
        <a:lstStyle/>
        <a:p>
          <a:endParaRPr lang="ru-RU" sz="1000" dirty="0"/>
        </a:p>
      </dgm:t>
    </dgm:pt>
    <dgm:pt modelId="{E4288D12-855C-4BC9-861F-F8C655896059}" type="parTrans" cxnId="{82ACF4CB-77EF-4828-8B4B-D3DC72B81BAE}">
      <dgm:prSet/>
      <dgm:spPr/>
      <dgm:t>
        <a:bodyPr/>
        <a:lstStyle/>
        <a:p>
          <a:endParaRPr lang="ru-RU"/>
        </a:p>
      </dgm:t>
    </dgm:pt>
    <dgm:pt modelId="{382394E9-1D82-4408-8B74-B7C624890158}" type="sibTrans" cxnId="{82ACF4CB-77EF-4828-8B4B-D3DC72B81BAE}">
      <dgm:prSet/>
      <dgm:spPr/>
      <dgm:t>
        <a:bodyPr/>
        <a:lstStyle/>
        <a:p>
          <a:endParaRPr lang="ru-RU"/>
        </a:p>
      </dgm:t>
    </dgm:pt>
    <dgm:pt modelId="{4A48F912-BC92-4823-8FB2-84E332F59698}">
      <dgm:prSet custT="1"/>
      <dgm:spPr/>
      <dgm:t>
        <a:bodyPr/>
        <a:lstStyle/>
        <a:p>
          <a:r>
            <a:rPr lang="ru-RU" sz="1400" dirty="0" smtClean="0"/>
            <a:t>Апрель 2022</a:t>
          </a:r>
          <a:endParaRPr lang="ru-RU" sz="1400" dirty="0"/>
        </a:p>
      </dgm:t>
    </dgm:pt>
    <dgm:pt modelId="{BAD3C491-01E4-4A00-BE6D-67CABEB78F97}" type="parTrans" cxnId="{3F2B5C69-E6A6-4730-BB58-5189AE2CB0ED}">
      <dgm:prSet/>
      <dgm:spPr/>
      <dgm:t>
        <a:bodyPr/>
        <a:lstStyle/>
        <a:p>
          <a:endParaRPr lang="ru-RU"/>
        </a:p>
      </dgm:t>
    </dgm:pt>
    <dgm:pt modelId="{BBA135DF-8D05-4A48-91F9-2E9B120E1295}" type="sibTrans" cxnId="{3F2B5C69-E6A6-4730-BB58-5189AE2CB0ED}">
      <dgm:prSet/>
      <dgm:spPr/>
      <dgm:t>
        <a:bodyPr/>
        <a:lstStyle/>
        <a:p>
          <a:endParaRPr lang="ru-RU"/>
        </a:p>
      </dgm:t>
    </dgm:pt>
    <dgm:pt modelId="{4D95D51A-755D-44FF-BB62-83DC76A71F69}">
      <dgm:prSet custT="1"/>
      <dgm:spPr/>
      <dgm:t>
        <a:bodyPr/>
        <a:lstStyle/>
        <a:p>
          <a:r>
            <a:rPr lang="ru-RU" sz="1200" dirty="0" smtClean="0"/>
            <a:t>Организация прохождения тестирования учащимися 9 класса</a:t>
          </a:r>
          <a:endParaRPr lang="ru-RU" sz="1200" dirty="0"/>
        </a:p>
      </dgm:t>
    </dgm:pt>
    <dgm:pt modelId="{190A5AF2-9085-4FB1-BA5C-E3CB03E3E6A9}" type="parTrans" cxnId="{576F56AA-D148-41D8-B87C-82D05C74EB47}">
      <dgm:prSet/>
      <dgm:spPr/>
      <dgm:t>
        <a:bodyPr/>
        <a:lstStyle/>
        <a:p>
          <a:endParaRPr lang="ru-RU"/>
        </a:p>
      </dgm:t>
    </dgm:pt>
    <dgm:pt modelId="{3A8C1D7B-8C8F-4D38-B61D-5E4A046D930D}" type="sibTrans" cxnId="{576F56AA-D148-41D8-B87C-82D05C74EB47}">
      <dgm:prSet/>
      <dgm:spPr/>
      <dgm:t>
        <a:bodyPr/>
        <a:lstStyle/>
        <a:p>
          <a:endParaRPr lang="ru-RU"/>
        </a:p>
      </dgm:t>
    </dgm:pt>
    <dgm:pt modelId="{E20C2198-D4FA-448A-83C6-011B27A39400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/>
            <a:t>Анализ входного тестирования, проведение обучающих методических семинаров</a:t>
          </a:r>
          <a:endParaRPr lang="ru-RU" sz="1200" dirty="0"/>
        </a:p>
      </dgm:t>
    </dgm:pt>
    <dgm:pt modelId="{44B79F7D-1555-476F-B4FB-4C5CB9F69F37}" type="parTrans" cxnId="{24BE6886-A1CD-45B0-888E-088273C320EB}">
      <dgm:prSet/>
      <dgm:spPr/>
      <dgm:t>
        <a:bodyPr/>
        <a:lstStyle/>
        <a:p>
          <a:endParaRPr lang="ru-RU"/>
        </a:p>
      </dgm:t>
    </dgm:pt>
    <dgm:pt modelId="{FB68B9AE-ABAD-4439-B3D6-A52C0141ECD9}" type="sibTrans" cxnId="{24BE6886-A1CD-45B0-888E-088273C320EB}">
      <dgm:prSet/>
      <dgm:spPr/>
      <dgm:t>
        <a:bodyPr/>
        <a:lstStyle/>
        <a:p>
          <a:endParaRPr lang="ru-RU"/>
        </a:p>
      </dgm:t>
    </dgm:pt>
    <dgm:pt modelId="{C4681728-6E9F-47B9-9009-B8CB9EB10984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/>
            <a:t>Внесение изменений в рабочие программы</a:t>
          </a:r>
        </a:p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/>
            <a:t>Проведение обучающих методических семинаров, практикумов</a:t>
          </a:r>
          <a:endParaRPr lang="ru-RU" sz="1200" dirty="0"/>
        </a:p>
      </dgm:t>
    </dgm:pt>
    <dgm:pt modelId="{FE11F47A-E336-4917-8372-8258DFD6B724}" type="parTrans" cxnId="{A16E957A-DB94-4504-B1AD-BD5C9E17A4DB}">
      <dgm:prSet/>
      <dgm:spPr/>
      <dgm:t>
        <a:bodyPr/>
        <a:lstStyle/>
        <a:p>
          <a:endParaRPr lang="ru-RU"/>
        </a:p>
      </dgm:t>
    </dgm:pt>
    <dgm:pt modelId="{624DDE2E-A324-4A6D-A93A-ABF35304770E}" type="sibTrans" cxnId="{A16E957A-DB94-4504-B1AD-BD5C9E17A4DB}">
      <dgm:prSet/>
      <dgm:spPr/>
      <dgm:t>
        <a:bodyPr/>
        <a:lstStyle/>
        <a:p>
          <a:endParaRPr lang="ru-RU"/>
        </a:p>
      </dgm:t>
    </dgm:pt>
    <dgm:pt modelId="{26BC014F-CC60-4F63-8533-0F2E6B853E18}">
      <dgm:prSet custT="1"/>
      <dgm:spPr/>
      <dgm:t>
        <a:bodyPr/>
        <a:lstStyle/>
        <a:p>
          <a:r>
            <a:rPr lang="ru-RU" sz="1100" b="0" dirty="0" smtClean="0">
              <a:latin typeface="Calibri"/>
              <a:cs typeface="Calibri"/>
            </a:rPr>
            <a:t>урочной</a:t>
          </a:r>
          <a:r>
            <a:rPr lang="ru-RU" sz="1100" b="0" spc="-45" dirty="0" smtClean="0">
              <a:latin typeface="Calibri"/>
              <a:cs typeface="Calibri"/>
            </a:rPr>
            <a:t> </a:t>
          </a:r>
          <a:r>
            <a:rPr lang="ru-RU" sz="1100" b="0" dirty="0" smtClean="0">
              <a:latin typeface="Calibri"/>
              <a:cs typeface="Calibri"/>
            </a:rPr>
            <a:t>и</a:t>
          </a:r>
          <a:r>
            <a:rPr lang="ru-RU" sz="1100" b="0" spc="-25" dirty="0" smtClean="0">
              <a:latin typeface="Calibri"/>
              <a:cs typeface="Calibri"/>
            </a:rPr>
            <a:t> </a:t>
          </a:r>
          <a:r>
            <a:rPr lang="ru-RU" sz="1100" b="0" spc="-5" dirty="0" smtClean="0">
              <a:latin typeface="Calibri"/>
              <a:cs typeface="Calibri"/>
            </a:rPr>
            <a:t>внеурочной</a:t>
          </a:r>
          <a:r>
            <a:rPr lang="ru-RU" sz="1100" b="0" spc="-55" dirty="0" smtClean="0">
              <a:latin typeface="Calibri"/>
              <a:cs typeface="Calibri"/>
            </a:rPr>
            <a:t> </a:t>
          </a:r>
          <a:r>
            <a:rPr lang="ru-RU" sz="1100" b="0" spc="-5" dirty="0" smtClean="0">
              <a:latin typeface="Calibri"/>
              <a:cs typeface="Calibri"/>
            </a:rPr>
            <a:t>деятельности</a:t>
          </a:r>
          <a:endParaRPr lang="ru-RU" sz="1100" b="0" dirty="0">
            <a:latin typeface="Calibri"/>
            <a:cs typeface="Calibri"/>
          </a:endParaRPr>
        </a:p>
      </dgm:t>
    </dgm:pt>
    <dgm:pt modelId="{E5C0C624-F618-4474-A412-9551FE1A048E}" type="parTrans" cxnId="{BD4ECDB4-77C5-4C61-AB09-D7875423C927}">
      <dgm:prSet/>
      <dgm:spPr/>
      <dgm:t>
        <a:bodyPr/>
        <a:lstStyle/>
        <a:p>
          <a:endParaRPr lang="ru-RU"/>
        </a:p>
      </dgm:t>
    </dgm:pt>
    <dgm:pt modelId="{D61C0093-4717-4379-BCB8-628073C28EE2}" type="sibTrans" cxnId="{BD4ECDB4-77C5-4C61-AB09-D7875423C927}">
      <dgm:prSet/>
      <dgm:spPr/>
      <dgm:t>
        <a:bodyPr/>
        <a:lstStyle/>
        <a:p>
          <a:endParaRPr lang="ru-RU"/>
        </a:p>
      </dgm:t>
    </dgm:pt>
    <dgm:pt modelId="{BD6BC7A9-0DFB-465C-A601-99323039127C}" type="pres">
      <dgm:prSet presAssocID="{855880BD-914B-4680-8DE6-A82FB87DDA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31519-77D6-4FA8-9855-DF2B39D2311B}" type="pres">
      <dgm:prSet presAssocID="{2B95BE4F-599E-4B16-A925-B15ED15292A9}" presName="composite" presStyleCnt="0"/>
      <dgm:spPr/>
    </dgm:pt>
    <dgm:pt modelId="{764C6E43-DBCC-4760-8536-EF3E32AB8EF4}" type="pres">
      <dgm:prSet presAssocID="{2B95BE4F-599E-4B16-A925-B15ED15292A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F6372-FBF7-4138-873A-550E56C24530}" type="pres">
      <dgm:prSet presAssocID="{2B95BE4F-599E-4B16-A925-B15ED15292A9}" presName="descendantText" presStyleLbl="alignAcc1" presStyleIdx="0" presStyleCnt="4" custScaleY="110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08A2E-9EEE-4054-9A1C-E24E665D9401}" type="pres">
      <dgm:prSet presAssocID="{898082E6-30F4-4151-A961-450184C03083}" presName="sp" presStyleCnt="0"/>
      <dgm:spPr/>
    </dgm:pt>
    <dgm:pt modelId="{FBE720CF-1CC7-4336-A4B3-1005F79DA704}" type="pres">
      <dgm:prSet presAssocID="{63A8AAB0-4067-44A4-8C70-14A0FB762BE4}" presName="composite" presStyleCnt="0"/>
      <dgm:spPr/>
    </dgm:pt>
    <dgm:pt modelId="{C1E35EA9-7E75-44C6-A76F-6103E4BAFEBC}" type="pres">
      <dgm:prSet presAssocID="{63A8AAB0-4067-44A4-8C70-14A0FB762BE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194BE-5896-4011-891C-404948A8BB28}" type="pres">
      <dgm:prSet presAssocID="{63A8AAB0-4067-44A4-8C70-14A0FB762BE4}" presName="descendantText" presStyleLbl="alignAcc1" presStyleIdx="1" presStyleCnt="4" custScaleX="99157" custScaleY="159347" custLinFactNeighborX="655" custLinFactNeighborY="-1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11773-E3EF-466D-9DEE-00B0AAFF231E}" type="pres">
      <dgm:prSet presAssocID="{C2801118-2D3F-47CB-9C38-BF6477208AE0}" presName="sp" presStyleCnt="0"/>
      <dgm:spPr/>
    </dgm:pt>
    <dgm:pt modelId="{BBE6D517-568A-4104-8FBD-5181CBF8E398}" type="pres">
      <dgm:prSet presAssocID="{4D24EE1F-DAA8-447D-ABB8-744F6C19AACB}" presName="composite" presStyleCnt="0"/>
      <dgm:spPr/>
    </dgm:pt>
    <dgm:pt modelId="{AF198FF9-30BD-488F-974C-669AAFF84199}" type="pres">
      <dgm:prSet presAssocID="{4D24EE1F-DAA8-447D-ABB8-744F6C19AAC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DB25F-8EA5-4062-9F6D-926BBAFBC603}" type="pres">
      <dgm:prSet presAssocID="{4D24EE1F-DAA8-447D-ABB8-744F6C19AAC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A7915-F272-4D09-B6BE-CD28E1888F3A}" type="pres">
      <dgm:prSet presAssocID="{29AA2BDE-75CC-412D-AAA9-5E2ADAE5D6A4}" presName="sp" presStyleCnt="0"/>
      <dgm:spPr/>
    </dgm:pt>
    <dgm:pt modelId="{4FA43001-B5C0-4640-8442-40796DA4D40F}" type="pres">
      <dgm:prSet presAssocID="{4A48F912-BC92-4823-8FB2-84E332F59698}" presName="composite" presStyleCnt="0"/>
      <dgm:spPr/>
    </dgm:pt>
    <dgm:pt modelId="{7413D9ED-A3CA-4916-9953-883F98C5399A}" type="pres">
      <dgm:prSet presAssocID="{4A48F912-BC92-4823-8FB2-84E332F5969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7584B-C22D-40FD-9E29-43932F9AE948}" type="pres">
      <dgm:prSet presAssocID="{4A48F912-BC92-4823-8FB2-84E332F5969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FF410-608F-482D-8E66-BA4EBB2F7CA2}" type="presOf" srcId="{2B95BE4F-599E-4B16-A925-B15ED15292A9}" destId="{764C6E43-DBCC-4760-8536-EF3E32AB8EF4}" srcOrd="0" destOrd="0" presId="urn:microsoft.com/office/officeart/2005/8/layout/chevron2"/>
    <dgm:cxn modelId="{1DFE212D-D55F-4593-958D-B4C9B07B416C}" srcId="{855880BD-914B-4680-8DE6-A82FB87DDAD6}" destId="{63A8AAB0-4067-44A4-8C70-14A0FB762BE4}" srcOrd="1" destOrd="0" parTransId="{979B7130-280A-4AEC-B56D-4605754544C7}" sibTransId="{C2801118-2D3F-47CB-9C38-BF6477208AE0}"/>
    <dgm:cxn modelId="{82ACF4CB-77EF-4828-8B4B-D3DC72B81BAE}" srcId="{4D24EE1F-DAA8-447D-ABB8-744F6C19AACB}" destId="{93CC4D55-E8A0-4553-B4CA-659CC623EADE}" srcOrd="3" destOrd="0" parTransId="{E4288D12-855C-4BC9-861F-F8C655896059}" sibTransId="{382394E9-1D82-4408-8B74-B7C624890158}"/>
    <dgm:cxn modelId="{172B8CC0-87FC-4EBB-87EB-899A8A73F2E6}" type="presOf" srcId="{BADCF54C-4608-495A-A640-A3109CC69B6D}" destId="{CA9DB25F-8EA5-4062-9F6D-926BBAFBC603}" srcOrd="0" destOrd="0" presId="urn:microsoft.com/office/officeart/2005/8/layout/chevron2"/>
    <dgm:cxn modelId="{4242FD9B-2A5D-4FD3-8B12-EC54C991756D}" type="presOf" srcId="{93CC4D55-E8A0-4553-B4CA-659CC623EADE}" destId="{CA9DB25F-8EA5-4062-9F6D-926BBAFBC603}" srcOrd="0" destOrd="3" presId="urn:microsoft.com/office/officeart/2005/8/layout/chevron2"/>
    <dgm:cxn modelId="{A16E957A-DB94-4504-B1AD-BD5C9E17A4DB}" srcId="{63A8AAB0-4067-44A4-8C70-14A0FB762BE4}" destId="{C4681728-6E9F-47B9-9009-B8CB9EB10984}" srcOrd="2" destOrd="0" parTransId="{FE11F47A-E336-4917-8372-8258DFD6B724}" sibTransId="{624DDE2E-A324-4A6D-A93A-ABF35304770E}"/>
    <dgm:cxn modelId="{67501D91-48AD-4E5D-ACAF-A6603BDBD8DD}" type="presOf" srcId="{26BC014F-CC60-4F63-8533-0F2E6B853E18}" destId="{CA9DB25F-8EA5-4062-9F6D-926BBAFBC603}" srcOrd="0" destOrd="2" presId="urn:microsoft.com/office/officeart/2005/8/layout/chevron2"/>
    <dgm:cxn modelId="{16F0A623-2DC9-4720-9054-6559AAE66B49}" srcId="{4D24EE1F-DAA8-447D-ABB8-744F6C19AACB}" destId="{BADCF54C-4608-495A-A640-A3109CC69B6D}" srcOrd="0" destOrd="0" parTransId="{4EC92F03-D6CB-49FF-B43D-8DFE1F4F30AE}" sibTransId="{78354350-CEC1-495E-9E63-5CD0A8CE2D1E}"/>
    <dgm:cxn modelId="{D503B449-6CE6-458B-89AE-7EC81DDF3734}" type="presOf" srcId="{1CE80521-846E-4B1A-BD29-0114EF757CE9}" destId="{25B194BE-5896-4011-891C-404948A8BB28}" srcOrd="0" destOrd="0" presId="urn:microsoft.com/office/officeart/2005/8/layout/chevron2"/>
    <dgm:cxn modelId="{576F56AA-D148-41D8-B87C-82D05C74EB47}" srcId="{4A48F912-BC92-4823-8FB2-84E332F59698}" destId="{4D95D51A-755D-44FF-BB62-83DC76A71F69}" srcOrd="0" destOrd="0" parTransId="{190A5AF2-9085-4FB1-BA5C-E3CB03E3E6A9}" sibTransId="{3A8C1D7B-8C8F-4D38-B61D-5E4A046D930D}"/>
    <dgm:cxn modelId="{24BE6886-A1CD-45B0-888E-088273C320EB}" srcId="{63A8AAB0-4067-44A4-8C70-14A0FB762BE4}" destId="{E20C2198-D4FA-448A-83C6-011B27A39400}" srcOrd="1" destOrd="0" parTransId="{44B79F7D-1555-476F-B4FB-4C5CB9F69F37}" sibTransId="{FB68B9AE-ABAD-4439-B3D6-A52C0141ECD9}"/>
    <dgm:cxn modelId="{0AB4D37C-4F31-43E7-9621-914190DF404C}" srcId="{4D24EE1F-DAA8-447D-ABB8-744F6C19AACB}" destId="{037E33C0-F34A-4653-8ABE-720CDB6FC22B}" srcOrd="1" destOrd="0" parTransId="{4B91C506-F550-4BFF-8EF1-375DB4B3FD61}" sibTransId="{2566984B-0D1C-4CED-BB5A-8747D921AB17}"/>
    <dgm:cxn modelId="{A28335A9-7146-4FE8-ABBA-7B22ADE86278}" type="presOf" srcId="{4D24EE1F-DAA8-447D-ABB8-744F6C19AACB}" destId="{AF198FF9-30BD-488F-974C-669AAFF84199}" srcOrd="0" destOrd="0" presId="urn:microsoft.com/office/officeart/2005/8/layout/chevron2"/>
    <dgm:cxn modelId="{559112CE-9E3F-4C26-AC60-5AA719EE4C65}" srcId="{855880BD-914B-4680-8DE6-A82FB87DDAD6}" destId="{2B95BE4F-599E-4B16-A925-B15ED15292A9}" srcOrd="0" destOrd="0" parTransId="{499BBF42-D3A5-4BBC-A107-58F5A1C79E15}" sibTransId="{898082E6-30F4-4151-A961-450184C03083}"/>
    <dgm:cxn modelId="{64B2755C-E7F0-4F06-A496-CF0B5B4F7667}" type="presOf" srcId="{4D95D51A-755D-44FF-BB62-83DC76A71F69}" destId="{B5D7584B-C22D-40FD-9E29-43932F9AE948}" srcOrd="0" destOrd="0" presId="urn:microsoft.com/office/officeart/2005/8/layout/chevron2"/>
    <dgm:cxn modelId="{70C0D60C-C14B-4484-91F0-38C188331675}" type="presOf" srcId="{037E33C0-F34A-4653-8ABE-720CDB6FC22B}" destId="{CA9DB25F-8EA5-4062-9F6D-926BBAFBC603}" srcOrd="0" destOrd="1" presId="urn:microsoft.com/office/officeart/2005/8/layout/chevron2"/>
    <dgm:cxn modelId="{BD4ECDB4-77C5-4C61-AB09-D7875423C927}" srcId="{4D24EE1F-DAA8-447D-ABB8-744F6C19AACB}" destId="{26BC014F-CC60-4F63-8533-0F2E6B853E18}" srcOrd="2" destOrd="0" parTransId="{E5C0C624-F618-4474-A412-9551FE1A048E}" sibTransId="{D61C0093-4717-4379-BCB8-628073C28EE2}"/>
    <dgm:cxn modelId="{D73D0F07-DDD8-43DF-ACCC-5A728EEC2013}" type="presOf" srcId="{E20C2198-D4FA-448A-83C6-011B27A39400}" destId="{25B194BE-5896-4011-891C-404948A8BB28}" srcOrd="0" destOrd="1" presId="urn:microsoft.com/office/officeart/2005/8/layout/chevron2"/>
    <dgm:cxn modelId="{8E53FD30-2B62-4F95-AB3D-A22E10705A9F}" type="presOf" srcId="{855880BD-914B-4680-8DE6-A82FB87DDAD6}" destId="{BD6BC7A9-0DFB-465C-A601-99323039127C}" srcOrd="0" destOrd="0" presId="urn:microsoft.com/office/officeart/2005/8/layout/chevron2"/>
    <dgm:cxn modelId="{045A40B8-1EFE-4C7A-8C44-2F1F6982C728}" srcId="{855880BD-914B-4680-8DE6-A82FB87DDAD6}" destId="{4D24EE1F-DAA8-447D-ABB8-744F6C19AACB}" srcOrd="2" destOrd="0" parTransId="{2843D81A-4F5D-4F5B-BE07-272F3F62D569}" sibTransId="{29AA2BDE-75CC-412D-AAA9-5E2ADAE5D6A4}"/>
    <dgm:cxn modelId="{E928F23D-B659-4279-ACB5-0BA98F9F3BCA}" type="presOf" srcId="{4A48F912-BC92-4823-8FB2-84E332F59698}" destId="{7413D9ED-A3CA-4916-9953-883F98C5399A}" srcOrd="0" destOrd="0" presId="urn:microsoft.com/office/officeart/2005/8/layout/chevron2"/>
    <dgm:cxn modelId="{DE54D528-E1CB-4EB4-B4D0-7CC7D849AB87}" type="presOf" srcId="{31FE10DE-F538-4F1E-A670-D3F3F60E6F27}" destId="{8A5F6372-FBF7-4138-873A-550E56C24530}" srcOrd="0" destOrd="2" presId="urn:microsoft.com/office/officeart/2005/8/layout/chevron2"/>
    <dgm:cxn modelId="{3F2B5C69-E6A6-4730-BB58-5189AE2CB0ED}" srcId="{855880BD-914B-4680-8DE6-A82FB87DDAD6}" destId="{4A48F912-BC92-4823-8FB2-84E332F59698}" srcOrd="3" destOrd="0" parTransId="{BAD3C491-01E4-4A00-BE6D-67CABEB78F97}" sibTransId="{BBA135DF-8D05-4A48-91F9-2E9B120E1295}"/>
    <dgm:cxn modelId="{03886818-35F0-4E1D-9729-7F10F38724D2}" type="presOf" srcId="{C4681728-6E9F-47B9-9009-B8CB9EB10984}" destId="{25B194BE-5896-4011-891C-404948A8BB28}" srcOrd="0" destOrd="2" presId="urn:microsoft.com/office/officeart/2005/8/layout/chevron2"/>
    <dgm:cxn modelId="{12E0421D-CF92-4247-89AC-FB45DBA500A2}" type="presOf" srcId="{637F097C-BD95-4F90-A597-348FAA7A55EB}" destId="{8A5F6372-FBF7-4138-873A-550E56C24530}" srcOrd="0" destOrd="0" presId="urn:microsoft.com/office/officeart/2005/8/layout/chevron2"/>
    <dgm:cxn modelId="{C98A1895-37D7-45F2-927A-F325E5403D42}" srcId="{2B95BE4F-599E-4B16-A925-B15ED15292A9}" destId="{637F097C-BD95-4F90-A597-348FAA7A55EB}" srcOrd="0" destOrd="0" parTransId="{BD116D45-772E-4455-BF33-2FC53ECCCBC2}" sibTransId="{BCB0AB4B-9ED9-4DB2-979D-C354783B59F1}"/>
    <dgm:cxn modelId="{D62105F5-E229-48A5-A42A-B6D0621FE5B8}" type="presOf" srcId="{63A8AAB0-4067-44A4-8C70-14A0FB762BE4}" destId="{C1E35EA9-7E75-44C6-A76F-6103E4BAFEBC}" srcOrd="0" destOrd="0" presId="urn:microsoft.com/office/officeart/2005/8/layout/chevron2"/>
    <dgm:cxn modelId="{E44E79CB-F2B5-4115-882D-FEE079EFFA59}" srcId="{2B95BE4F-599E-4B16-A925-B15ED15292A9}" destId="{31FE10DE-F538-4F1E-A670-D3F3F60E6F27}" srcOrd="2" destOrd="0" parTransId="{21424202-136D-41F6-83FD-5CC9E7EF4D59}" sibTransId="{E994C56A-799F-486E-8835-0FC1BCEB27B1}"/>
    <dgm:cxn modelId="{FF028A7D-3312-453D-B146-5A00AC09962A}" srcId="{2B95BE4F-599E-4B16-A925-B15ED15292A9}" destId="{C03F41FD-00F7-4B29-AE75-3B2812F0A624}" srcOrd="1" destOrd="0" parTransId="{5AD8E2FA-2773-4A57-9F05-BEE13C197F1B}" sibTransId="{DC4C294F-E502-45A2-86AC-1F5988B30F54}"/>
    <dgm:cxn modelId="{34757992-1A27-4DCB-BF71-E9039F49E6E2}" srcId="{63A8AAB0-4067-44A4-8C70-14A0FB762BE4}" destId="{1CE80521-846E-4B1A-BD29-0114EF757CE9}" srcOrd="0" destOrd="0" parTransId="{6A23C26D-1DC5-469F-B6EC-9902E46CEB21}" sibTransId="{151F0887-23CA-4D3D-8B36-6D839ACE5C0F}"/>
    <dgm:cxn modelId="{798F6307-E5E5-4CFF-ABDC-D51FDC60816C}" type="presOf" srcId="{C03F41FD-00F7-4B29-AE75-3B2812F0A624}" destId="{8A5F6372-FBF7-4138-873A-550E56C24530}" srcOrd="0" destOrd="1" presId="urn:microsoft.com/office/officeart/2005/8/layout/chevron2"/>
    <dgm:cxn modelId="{7B3031E9-F8B3-4D72-842B-D0F12398DEC2}" type="presParOf" srcId="{BD6BC7A9-0DFB-465C-A601-99323039127C}" destId="{BFC31519-77D6-4FA8-9855-DF2B39D2311B}" srcOrd="0" destOrd="0" presId="urn:microsoft.com/office/officeart/2005/8/layout/chevron2"/>
    <dgm:cxn modelId="{2BE6F0B4-7790-41BE-97EC-B9E2937B9613}" type="presParOf" srcId="{BFC31519-77D6-4FA8-9855-DF2B39D2311B}" destId="{764C6E43-DBCC-4760-8536-EF3E32AB8EF4}" srcOrd="0" destOrd="0" presId="urn:microsoft.com/office/officeart/2005/8/layout/chevron2"/>
    <dgm:cxn modelId="{EB23D67E-377D-4D44-BC92-4025A4446E6E}" type="presParOf" srcId="{BFC31519-77D6-4FA8-9855-DF2B39D2311B}" destId="{8A5F6372-FBF7-4138-873A-550E56C24530}" srcOrd="1" destOrd="0" presId="urn:microsoft.com/office/officeart/2005/8/layout/chevron2"/>
    <dgm:cxn modelId="{DED38C4B-1AC3-430B-9FDB-10C56EC1E506}" type="presParOf" srcId="{BD6BC7A9-0DFB-465C-A601-99323039127C}" destId="{B4E08A2E-9EEE-4054-9A1C-E24E665D9401}" srcOrd="1" destOrd="0" presId="urn:microsoft.com/office/officeart/2005/8/layout/chevron2"/>
    <dgm:cxn modelId="{1E19C516-37DB-4421-A407-8422D7B5E864}" type="presParOf" srcId="{BD6BC7A9-0DFB-465C-A601-99323039127C}" destId="{FBE720CF-1CC7-4336-A4B3-1005F79DA704}" srcOrd="2" destOrd="0" presId="urn:microsoft.com/office/officeart/2005/8/layout/chevron2"/>
    <dgm:cxn modelId="{EAB99A5A-28AD-49E9-AB86-DBD3494DA922}" type="presParOf" srcId="{FBE720CF-1CC7-4336-A4B3-1005F79DA704}" destId="{C1E35EA9-7E75-44C6-A76F-6103E4BAFEBC}" srcOrd="0" destOrd="0" presId="urn:microsoft.com/office/officeart/2005/8/layout/chevron2"/>
    <dgm:cxn modelId="{AC47884F-F5C0-44F9-B617-156F8572DD6A}" type="presParOf" srcId="{FBE720CF-1CC7-4336-A4B3-1005F79DA704}" destId="{25B194BE-5896-4011-891C-404948A8BB28}" srcOrd="1" destOrd="0" presId="urn:microsoft.com/office/officeart/2005/8/layout/chevron2"/>
    <dgm:cxn modelId="{AEBB0A52-7149-40F0-BCBD-36D61CDEF88E}" type="presParOf" srcId="{BD6BC7A9-0DFB-465C-A601-99323039127C}" destId="{67F11773-E3EF-466D-9DEE-00B0AAFF231E}" srcOrd="3" destOrd="0" presId="urn:microsoft.com/office/officeart/2005/8/layout/chevron2"/>
    <dgm:cxn modelId="{09208919-C2B0-4FE5-BD6C-2F747B19883E}" type="presParOf" srcId="{BD6BC7A9-0DFB-465C-A601-99323039127C}" destId="{BBE6D517-568A-4104-8FBD-5181CBF8E398}" srcOrd="4" destOrd="0" presId="urn:microsoft.com/office/officeart/2005/8/layout/chevron2"/>
    <dgm:cxn modelId="{C556B082-D2A3-402A-A2D6-CE17ED249CDA}" type="presParOf" srcId="{BBE6D517-568A-4104-8FBD-5181CBF8E398}" destId="{AF198FF9-30BD-488F-974C-669AAFF84199}" srcOrd="0" destOrd="0" presId="urn:microsoft.com/office/officeart/2005/8/layout/chevron2"/>
    <dgm:cxn modelId="{1F61ACE3-C5F9-4F25-9EB4-27CDD0DB2697}" type="presParOf" srcId="{BBE6D517-568A-4104-8FBD-5181CBF8E398}" destId="{CA9DB25F-8EA5-4062-9F6D-926BBAFBC603}" srcOrd="1" destOrd="0" presId="urn:microsoft.com/office/officeart/2005/8/layout/chevron2"/>
    <dgm:cxn modelId="{BF0481F2-E2D9-4EBF-A3E0-D8169037CEDD}" type="presParOf" srcId="{BD6BC7A9-0DFB-465C-A601-99323039127C}" destId="{C95A7915-F272-4D09-B6BE-CD28E1888F3A}" srcOrd="5" destOrd="0" presId="urn:microsoft.com/office/officeart/2005/8/layout/chevron2"/>
    <dgm:cxn modelId="{A6186913-CEBF-4C5C-8AE4-D78FA3C46198}" type="presParOf" srcId="{BD6BC7A9-0DFB-465C-A601-99323039127C}" destId="{4FA43001-B5C0-4640-8442-40796DA4D40F}" srcOrd="6" destOrd="0" presId="urn:microsoft.com/office/officeart/2005/8/layout/chevron2"/>
    <dgm:cxn modelId="{9367AB90-20CF-41B1-80FE-A28A5786214A}" type="presParOf" srcId="{4FA43001-B5C0-4640-8442-40796DA4D40F}" destId="{7413D9ED-A3CA-4916-9953-883F98C5399A}" srcOrd="0" destOrd="0" presId="urn:microsoft.com/office/officeart/2005/8/layout/chevron2"/>
    <dgm:cxn modelId="{E6099C83-8004-4BCB-A795-2018F5579F8D}" type="presParOf" srcId="{4FA43001-B5C0-4640-8442-40796DA4D40F}" destId="{B5D7584B-C22D-40FD-9E29-43932F9AE9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82F452-A98D-4226-BEC5-BB975EE80F0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E424A7-6DDB-4E1C-A42E-04340CF1FBB6}">
      <dgm:prSet phldrT="[Текст]"/>
      <dgm:spPr/>
      <dgm:t>
        <a:bodyPr/>
        <a:lstStyle/>
        <a:p>
          <a:r>
            <a:rPr lang="ru-RU" dirty="0" smtClean="0"/>
            <a:t>Учебная деятельность</a:t>
          </a:r>
          <a:endParaRPr lang="ru-RU" dirty="0"/>
        </a:p>
      </dgm:t>
    </dgm:pt>
    <dgm:pt modelId="{90F7F1F0-16EA-4000-BB69-F1C293C8DA4D}" type="parTrans" cxnId="{3D4A517E-88AA-4BEE-9182-2552E7E03F8D}">
      <dgm:prSet/>
      <dgm:spPr/>
      <dgm:t>
        <a:bodyPr/>
        <a:lstStyle/>
        <a:p>
          <a:endParaRPr lang="ru-RU"/>
        </a:p>
      </dgm:t>
    </dgm:pt>
    <dgm:pt modelId="{1665A72E-4AB3-4C44-BD9E-0D81E61C15AE}" type="sibTrans" cxnId="{3D4A517E-88AA-4BEE-9182-2552E7E03F8D}">
      <dgm:prSet/>
      <dgm:spPr/>
      <dgm:t>
        <a:bodyPr/>
        <a:lstStyle/>
        <a:p>
          <a:endParaRPr lang="ru-RU"/>
        </a:p>
      </dgm:t>
    </dgm:pt>
    <dgm:pt modelId="{232D6F8A-FD20-40FF-B289-4A6ACA391B1A}">
      <dgm:prSet phldrT="[Текст]" custT="1"/>
      <dgm:spPr/>
      <dgm:t>
        <a:bodyPr/>
        <a:lstStyle/>
        <a:p>
          <a:r>
            <a:rPr lang="ru-RU" sz="1300" dirty="0" smtClean="0"/>
            <a:t>Интеграция в урок: включение в учебный материал и разбор соответствующих контекстных задач  в рамках предметов учебного плана (математика, физика, биология, география литература, обществознание) с использованием Банка заданий на формирование функциональной</a:t>
          </a:r>
          <a:endParaRPr lang="ru-RU" sz="1300" dirty="0"/>
        </a:p>
      </dgm:t>
    </dgm:pt>
    <dgm:pt modelId="{E719E38D-8AAD-42B0-890B-9404D9498BD4}" type="parTrans" cxnId="{8D57FB06-5A0E-4EC3-84CD-09A63080FB5E}">
      <dgm:prSet/>
      <dgm:spPr/>
      <dgm:t>
        <a:bodyPr/>
        <a:lstStyle/>
        <a:p>
          <a:endParaRPr lang="ru-RU"/>
        </a:p>
      </dgm:t>
    </dgm:pt>
    <dgm:pt modelId="{76E1485A-C814-4B75-B1C7-81B8D0FC3D51}" type="sibTrans" cxnId="{8D57FB06-5A0E-4EC3-84CD-09A63080FB5E}">
      <dgm:prSet/>
      <dgm:spPr/>
      <dgm:t>
        <a:bodyPr/>
        <a:lstStyle/>
        <a:p>
          <a:endParaRPr lang="ru-RU"/>
        </a:p>
      </dgm:t>
    </dgm:pt>
    <dgm:pt modelId="{41C292EF-81CF-4516-9ADB-938E85AC2FAB}">
      <dgm:prSet phldrT="[Текст]"/>
      <dgm:spPr/>
      <dgm:t>
        <a:bodyPr/>
        <a:lstStyle/>
        <a:p>
          <a:r>
            <a:rPr lang="ru-RU" dirty="0" smtClean="0"/>
            <a:t>Курсы ВД</a:t>
          </a:r>
          <a:endParaRPr lang="ru-RU" dirty="0"/>
        </a:p>
      </dgm:t>
    </dgm:pt>
    <dgm:pt modelId="{3C4DA541-E2DF-4BF5-9294-12A88408EE95}" type="parTrans" cxnId="{2698BE13-E4AC-47ED-9087-285E1F4A85B2}">
      <dgm:prSet/>
      <dgm:spPr/>
      <dgm:t>
        <a:bodyPr/>
        <a:lstStyle/>
        <a:p>
          <a:endParaRPr lang="ru-RU"/>
        </a:p>
      </dgm:t>
    </dgm:pt>
    <dgm:pt modelId="{A409595A-BC13-4420-82F3-33926E047D3D}" type="sibTrans" cxnId="{2698BE13-E4AC-47ED-9087-285E1F4A85B2}">
      <dgm:prSet/>
      <dgm:spPr/>
      <dgm:t>
        <a:bodyPr/>
        <a:lstStyle/>
        <a:p>
          <a:endParaRPr lang="ru-RU"/>
        </a:p>
      </dgm:t>
    </dgm:pt>
    <dgm:pt modelId="{3631FF60-F2E5-4705-A009-F2129A0E44B1}">
      <dgm:prSet phldrT="[Текст]"/>
      <dgm:spPr/>
      <dgm:t>
        <a:bodyPr/>
        <a:lstStyle/>
        <a:p>
          <a:r>
            <a:rPr lang="ru-RU" dirty="0" smtClean="0"/>
            <a:t>ЧГ 5-9 </a:t>
          </a:r>
          <a:r>
            <a:rPr lang="ru-RU" dirty="0" err="1" smtClean="0"/>
            <a:t>кл</a:t>
          </a:r>
          <a:r>
            <a:rPr lang="ru-RU" dirty="0" smtClean="0"/>
            <a:t>.</a:t>
          </a:r>
          <a:endParaRPr lang="ru-RU" dirty="0"/>
        </a:p>
      </dgm:t>
    </dgm:pt>
    <dgm:pt modelId="{87BADFF5-E554-4DDC-8D4B-C21A4247DA38}" type="parTrans" cxnId="{A78BB990-4B1A-423F-9DEE-CA5E229BEB6E}">
      <dgm:prSet/>
      <dgm:spPr/>
      <dgm:t>
        <a:bodyPr/>
        <a:lstStyle/>
        <a:p>
          <a:endParaRPr lang="ru-RU"/>
        </a:p>
      </dgm:t>
    </dgm:pt>
    <dgm:pt modelId="{F27C975C-002D-471E-88EE-B8FF7458ADEC}" type="sibTrans" cxnId="{A78BB990-4B1A-423F-9DEE-CA5E229BEB6E}">
      <dgm:prSet/>
      <dgm:spPr/>
      <dgm:t>
        <a:bodyPr/>
        <a:lstStyle/>
        <a:p>
          <a:endParaRPr lang="ru-RU"/>
        </a:p>
      </dgm:t>
    </dgm:pt>
    <dgm:pt modelId="{0678783C-3A90-46FA-AB7D-98B279162C4B}">
      <dgm:prSet phldrT="[Текст]"/>
      <dgm:spPr/>
      <dgm:t>
        <a:bodyPr/>
        <a:lstStyle/>
        <a:p>
          <a:r>
            <a:rPr lang="ru-RU" dirty="0" smtClean="0"/>
            <a:t>КМ – 5-9 </a:t>
          </a:r>
          <a:r>
            <a:rPr lang="ru-RU" dirty="0" err="1" smtClean="0"/>
            <a:t>кл</a:t>
          </a:r>
          <a:r>
            <a:rPr lang="ru-RU" dirty="0" smtClean="0"/>
            <a:t>.</a:t>
          </a:r>
          <a:endParaRPr lang="ru-RU" dirty="0"/>
        </a:p>
      </dgm:t>
    </dgm:pt>
    <dgm:pt modelId="{A255EB18-401C-4768-A0A1-6E29403D2F02}" type="parTrans" cxnId="{730CDE95-6624-494B-BD0F-A0C06E1CBCF9}">
      <dgm:prSet/>
      <dgm:spPr/>
      <dgm:t>
        <a:bodyPr/>
        <a:lstStyle/>
        <a:p>
          <a:endParaRPr lang="ru-RU"/>
        </a:p>
      </dgm:t>
    </dgm:pt>
    <dgm:pt modelId="{16623164-362F-4924-8271-D822C432524B}" type="sibTrans" cxnId="{730CDE95-6624-494B-BD0F-A0C06E1CBCF9}">
      <dgm:prSet/>
      <dgm:spPr/>
      <dgm:t>
        <a:bodyPr/>
        <a:lstStyle/>
        <a:p>
          <a:endParaRPr lang="ru-RU"/>
        </a:p>
      </dgm:t>
    </dgm:pt>
    <dgm:pt modelId="{E42C8666-7B52-408E-81E6-403CB035191B}">
      <dgm:prSet phldrT="[Текст]"/>
      <dgm:spPr/>
      <dgm:t>
        <a:bodyPr/>
        <a:lstStyle/>
        <a:p>
          <a:r>
            <a:rPr lang="ru-RU" dirty="0" smtClean="0"/>
            <a:t>Воспитательная работа</a:t>
          </a:r>
          <a:endParaRPr lang="ru-RU" dirty="0"/>
        </a:p>
      </dgm:t>
    </dgm:pt>
    <dgm:pt modelId="{CA3A7B9B-55A8-4BE9-B2BE-AEE4A6997F78}" type="parTrans" cxnId="{C6A9C67B-8A69-48BF-84E3-F1F5EFE8E155}">
      <dgm:prSet/>
      <dgm:spPr/>
      <dgm:t>
        <a:bodyPr/>
        <a:lstStyle/>
        <a:p>
          <a:endParaRPr lang="ru-RU"/>
        </a:p>
      </dgm:t>
    </dgm:pt>
    <dgm:pt modelId="{7D19E76C-02DA-4074-8531-A535B5587B27}" type="sibTrans" cxnId="{C6A9C67B-8A69-48BF-84E3-F1F5EFE8E155}">
      <dgm:prSet/>
      <dgm:spPr/>
      <dgm:t>
        <a:bodyPr/>
        <a:lstStyle/>
        <a:p>
          <a:endParaRPr lang="ru-RU"/>
        </a:p>
      </dgm:t>
    </dgm:pt>
    <dgm:pt modelId="{709DABD5-EB16-4C91-8792-23B2F5DC21DE}">
      <dgm:prSet phldrT="[Текст]"/>
      <dgm:spPr/>
      <dgm:t>
        <a:bodyPr/>
        <a:lstStyle/>
        <a:p>
          <a:pPr algn="ctr"/>
          <a:r>
            <a:rPr lang="ru-RU" dirty="0" smtClean="0"/>
            <a:t>Курсы внеурочной деятельности;</a:t>
          </a:r>
        </a:p>
        <a:p>
          <a:pPr algn="just"/>
          <a:r>
            <a:rPr lang="ru-RU" dirty="0" smtClean="0"/>
            <a:t>« Юный эколог»</a:t>
          </a:r>
        </a:p>
        <a:p>
          <a:pPr algn="just"/>
          <a:r>
            <a:rPr lang="ru-RU" dirty="0" smtClean="0"/>
            <a:t>«Математика вокруг нас» </a:t>
          </a:r>
        </a:p>
        <a:p>
          <a:pPr algn="just"/>
          <a:endParaRPr lang="ru-RU" dirty="0"/>
        </a:p>
      </dgm:t>
    </dgm:pt>
    <dgm:pt modelId="{2FFB1B41-C611-484C-8A9E-DAF4672725E1}" type="parTrans" cxnId="{1F59E8E0-10D5-4D9C-8FDC-18868A398E47}">
      <dgm:prSet/>
      <dgm:spPr/>
      <dgm:t>
        <a:bodyPr/>
        <a:lstStyle/>
        <a:p>
          <a:endParaRPr lang="ru-RU"/>
        </a:p>
      </dgm:t>
    </dgm:pt>
    <dgm:pt modelId="{D7126F99-23BC-449C-9044-806F6009FC94}" type="sibTrans" cxnId="{1F59E8E0-10D5-4D9C-8FDC-18868A398E47}">
      <dgm:prSet/>
      <dgm:spPr/>
      <dgm:t>
        <a:bodyPr/>
        <a:lstStyle/>
        <a:p>
          <a:endParaRPr lang="ru-RU"/>
        </a:p>
      </dgm:t>
    </dgm:pt>
    <dgm:pt modelId="{A96126D5-61B1-43AF-AC0C-7BE9629E166E}">
      <dgm:prSet phldrT="[Текст]"/>
      <dgm:spPr/>
      <dgm:t>
        <a:bodyPr/>
        <a:lstStyle/>
        <a:p>
          <a:r>
            <a:rPr lang="ru-RU" dirty="0" err="1" smtClean="0"/>
            <a:t>Внеучебная</a:t>
          </a:r>
          <a:r>
            <a:rPr lang="ru-RU" dirty="0" smtClean="0"/>
            <a:t> воспитательная деятельность через Модуль ПВ «Ключевые общешкольные дела»</a:t>
          </a:r>
          <a:endParaRPr lang="ru-RU" dirty="0"/>
        </a:p>
      </dgm:t>
    </dgm:pt>
    <dgm:pt modelId="{0FC66126-79A4-4DB9-B4B7-3579DF694C00}" type="parTrans" cxnId="{C0AAFD20-66C6-41BF-8737-3B98409AB2F6}">
      <dgm:prSet/>
      <dgm:spPr/>
      <dgm:t>
        <a:bodyPr/>
        <a:lstStyle/>
        <a:p>
          <a:endParaRPr lang="ru-RU"/>
        </a:p>
      </dgm:t>
    </dgm:pt>
    <dgm:pt modelId="{033D5F1F-FE29-4BB1-8096-CE2B6694DEEE}" type="sibTrans" cxnId="{C0AAFD20-66C6-41BF-8737-3B98409AB2F6}">
      <dgm:prSet/>
      <dgm:spPr/>
      <dgm:t>
        <a:bodyPr/>
        <a:lstStyle/>
        <a:p>
          <a:endParaRPr lang="ru-RU"/>
        </a:p>
      </dgm:t>
    </dgm:pt>
    <dgm:pt modelId="{26C5CEEC-36E8-495E-8147-037891D5E354}">
      <dgm:prSet custT="1"/>
      <dgm:spPr/>
      <dgm:t>
        <a:bodyPr/>
        <a:lstStyle/>
        <a:p>
          <a:r>
            <a:rPr lang="ru-RU" sz="1300" dirty="0" smtClean="0"/>
            <a:t> Включение в контрольные и проверочные работы заданий на развитие </a:t>
          </a:r>
          <a:r>
            <a:rPr lang="ru-RU" sz="1300" dirty="0" err="1" smtClean="0"/>
            <a:t>фугкциональной</a:t>
          </a:r>
          <a:r>
            <a:rPr lang="ru-RU" sz="1300" dirty="0" smtClean="0"/>
            <a:t> грамотности (не менее 1 задачи)</a:t>
          </a:r>
          <a:endParaRPr lang="ru-RU" sz="1300" dirty="0"/>
        </a:p>
      </dgm:t>
    </dgm:pt>
    <dgm:pt modelId="{A0411994-A41F-4F36-A66B-C14D8AF07FAE}" type="parTrans" cxnId="{B3093295-65E6-40B2-BA1A-4B0C731F6D74}">
      <dgm:prSet/>
      <dgm:spPr/>
      <dgm:t>
        <a:bodyPr/>
        <a:lstStyle/>
        <a:p>
          <a:endParaRPr lang="ru-RU"/>
        </a:p>
      </dgm:t>
    </dgm:pt>
    <dgm:pt modelId="{278DBDEE-8F77-4E10-A91F-D8D36E5854B2}" type="sibTrans" cxnId="{B3093295-65E6-40B2-BA1A-4B0C731F6D74}">
      <dgm:prSet/>
      <dgm:spPr/>
      <dgm:t>
        <a:bodyPr/>
        <a:lstStyle/>
        <a:p>
          <a:endParaRPr lang="ru-RU"/>
        </a:p>
      </dgm:t>
    </dgm:pt>
    <dgm:pt modelId="{98C1BAAC-8A91-4FB7-9DA5-603AF511D57F}">
      <dgm:prSet/>
      <dgm:spPr/>
      <dgm:t>
        <a:bodyPr/>
        <a:lstStyle/>
        <a:p>
          <a:r>
            <a:rPr lang="ru-RU" dirty="0" smtClean="0"/>
            <a:t>МГ – 5-9 </a:t>
          </a:r>
          <a:r>
            <a:rPr lang="ru-RU" dirty="0" err="1" smtClean="0"/>
            <a:t>кл</a:t>
          </a:r>
          <a:r>
            <a:rPr lang="ru-RU" dirty="0" smtClean="0"/>
            <a:t>.</a:t>
          </a:r>
          <a:endParaRPr lang="ru-RU" dirty="0"/>
        </a:p>
      </dgm:t>
    </dgm:pt>
    <dgm:pt modelId="{FE7FCD70-4851-488F-9040-16AC7386CC70}" type="parTrans" cxnId="{5320815F-D555-42C2-8129-D125F967083F}">
      <dgm:prSet/>
      <dgm:spPr/>
    </dgm:pt>
    <dgm:pt modelId="{F695E3FC-A7E5-46A9-8590-7AC71707D999}" type="sibTrans" cxnId="{5320815F-D555-42C2-8129-D125F967083F}">
      <dgm:prSet/>
      <dgm:spPr/>
    </dgm:pt>
    <dgm:pt modelId="{C4AD3657-2E9A-4D5A-9755-5E6F0E91AEA6}">
      <dgm:prSet/>
      <dgm:spPr/>
      <dgm:t>
        <a:bodyPr/>
        <a:lstStyle/>
        <a:p>
          <a:r>
            <a:rPr lang="ru-RU" dirty="0" smtClean="0"/>
            <a:t>ЕНГ – 5-9 </a:t>
          </a:r>
          <a:r>
            <a:rPr lang="ru-RU" dirty="0" err="1" smtClean="0"/>
            <a:t>кл</a:t>
          </a:r>
          <a:r>
            <a:rPr lang="ru-RU" dirty="0" smtClean="0"/>
            <a:t>.</a:t>
          </a:r>
          <a:endParaRPr lang="ru-RU" dirty="0"/>
        </a:p>
      </dgm:t>
    </dgm:pt>
    <dgm:pt modelId="{1D7B0DBA-148E-4A8B-B220-B542EB3B3CF3}" type="parTrans" cxnId="{75520A87-4DE2-480F-AD4A-48658F56B3DC}">
      <dgm:prSet/>
      <dgm:spPr/>
    </dgm:pt>
    <dgm:pt modelId="{A2F51BCD-0663-4A32-B118-11030FDEE45C}" type="sibTrans" cxnId="{75520A87-4DE2-480F-AD4A-48658F56B3DC}">
      <dgm:prSet/>
      <dgm:spPr/>
    </dgm:pt>
    <dgm:pt modelId="{A37F4E62-2087-4941-8971-4095AB597352}">
      <dgm:prSet/>
      <dgm:spPr/>
      <dgm:t>
        <a:bodyPr/>
        <a:lstStyle/>
        <a:p>
          <a:r>
            <a:rPr lang="ru-RU" dirty="0" smtClean="0"/>
            <a:t>ФГ – 5-8 </a:t>
          </a:r>
          <a:r>
            <a:rPr lang="ru-RU" dirty="0" err="1" smtClean="0"/>
            <a:t>кл</a:t>
          </a:r>
          <a:r>
            <a:rPr lang="ru-RU" dirty="0" smtClean="0"/>
            <a:t>., 10 </a:t>
          </a:r>
          <a:r>
            <a:rPr lang="ru-RU" dirty="0" err="1" smtClean="0"/>
            <a:t>кл</a:t>
          </a:r>
          <a:r>
            <a:rPr lang="ru-RU" dirty="0" smtClean="0"/>
            <a:t>.</a:t>
          </a:r>
          <a:endParaRPr lang="ru-RU" dirty="0"/>
        </a:p>
      </dgm:t>
    </dgm:pt>
    <dgm:pt modelId="{CE1B1697-0EBF-482F-BF69-7CD5B0EAF308}" type="parTrans" cxnId="{F80F5FF1-ABE3-4F02-87CC-5466D3904A49}">
      <dgm:prSet/>
      <dgm:spPr/>
    </dgm:pt>
    <dgm:pt modelId="{3AA185A2-277B-498D-99B2-181E95381E51}" type="sibTrans" cxnId="{F80F5FF1-ABE3-4F02-87CC-5466D3904A49}">
      <dgm:prSet/>
      <dgm:spPr/>
    </dgm:pt>
    <dgm:pt modelId="{CC908E4A-966C-4ECA-BA7A-9C2085678014}" type="pres">
      <dgm:prSet presAssocID="{2582F452-A98D-4226-BEC5-BB975EE80F0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465265-8B03-476B-A1B1-8CB9AB53E9EA}" type="pres">
      <dgm:prSet presAssocID="{72E424A7-6DDB-4E1C-A42E-04340CF1FBB6}" presName="compNode" presStyleCnt="0"/>
      <dgm:spPr/>
    </dgm:pt>
    <dgm:pt modelId="{50566A34-4BD0-40DA-8CE1-92887941DE76}" type="pres">
      <dgm:prSet presAssocID="{72E424A7-6DDB-4E1C-A42E-04340CF1FBB6}" presName="aNode" presStyleLbl="bgShp" presStyleIdx="0" presStyleCnt="3"/>
      <dgm:spPr/>
      <dgm:t>
        <a:bodyPr/>
        <a:lstStyle/>
        <a:p>
          <a:endParaRPr lang="ru-RU"/>
        </a:p>
      </dgm:t>
    </dgm:pt>
    <dgm:pt modelId="{8ECD1F76-C672-4094-AC12-063E8FC9906B}" type="pres">
      <dgm:prSet presAssocID="{72E424A7-6DDB-4E1C-A42E-04340CF1FBB6}" presName="textNode" presStyleLbl="bgShp" presStyleIdx="0" presStyleCnt="3"/>
      <dgm:spPr/>
      <dgm:t>
        <a:bodyPr/>
        <a:lstStyle/>
        <a:p>
          <a:endParaRPr lang="ru-RU"/>
        </a:p>
      </dgm:t>
    </dgm:pt>
    <dgm:pt modelId="{C49BECC2-3761-4CA9-8F98-8FD0797C5A20}" type="pres">
      <dgm:prSet presAssocID="{72E424A7-6DDB-4E1C-A42E-04340CF1FBB6}" presName="compChildNode" presStyleCnt="0"/>
      <dgm:spPr/>
    </dgm:pt>
    <dgm:pt modelId="{5BC37952-1CE5-40AC-AD81-7BF93BC5B291}" type="pres">
      <dgm:prSet presAssocID="{72E424A7-6DDB-4E1C-A42E-04340CF1FBB6}" presName="theInnerList" presStyleCnt="0"/>
      <dgm:spPr/>
    </dgm:pt>
    <dgm:pt modelId="{4713AC48-FF49-4DFF-8ACB-D0BD0A36AF88}" type="pres">
      <dgm:prSet presAssocID="{232D6F8A-FD20-40FF-B289-4A6ACA391B1A}" presName="childNode" presStyleLbl="node1" presStyleIdx="0" presStyleCnt="9" custScaleX="125073" custScaleY="402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0953A-B4AA-4153-917E-1BEE35E3FF22}" type="pres">
      <dgm:prSet presAssocID="{232D6F8A-FD20-40FF-B289-4A6ACA391B1A}" presName="aSpace2" presStyleCnt="0"/>
      <dgm:spPr/>
    </dgm:pt>
    <dgm:pt modelId="{FDC76940-0054-45DB-A8A5-E5DD0E622B29}" type="pres">
      <dgm:prSet presAssocID="{26C5CEEC-36E8-495E-8147-037891D5E354}" presName="childNode" presStyleLbl="node1" presStyleIdx="1" presStyleCnt="9" custScaleX="123047" custScaleY="236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C281A-7F81-4F35-96AF-F02AA28605CA}" type="pres">
      <dgm:prSet presAssocID="{72E424A7-6DDB-4E1C-A42E-04340CF1FBB6}" presName="aSpace" presStyleCnt="0"/>
      <dgm:spPr/>
    </dgm:pt>
    <dgm:pt modelId="{9E5952E7-CC0D-4775-A4C3-2971B4C27CC4}" type="pres">
      <dgm:prSet presAssocID="{41C292EF-81CF-4516-9ADB-938E85AC2FAB}" presName="compNode" presStyleCnt="0"/>
      <dgm:spPr/>
    </dgm:pt>
    <dgm:pt modelId="{5CCFCED6-4D1C-409A-97D6-B828B6A980FD}" type="pres">
      <dgm:prSet presAssocID="{41C292EF-81CF-4516-9ADB-938E85AC2FAB}" presName="aNode" presStyleLbl="bgShp" presStyleIdx="1" presStyleCnt="3"/>
      <dgm:spPr/>
      <dgm:t>
        <a:bodyPr/>
        <a:lstStyle/>
        <a:p>
          <a:endParaRPr lang="ru-RU"/>
        </a:p>
      </dgm:t>
    </dgm:pt>
    <dgm:pt modelId="{ACCD21B2-B291-4EA1-BB5A-FB8E2CBEB32F}" type="pres">
      <dgm:prSet presAssocID="{41C292EF-81CF-4516-9ADB-938E85AC2FAB}" presName="textNode" presStyleLbl="bgShp" presStyleIdx="1" presStyleCnt="3"/>
      <dgm:spPr/>
      <dgm:t>
        <a:bodyPr/>
        <a:lstStyle/>
        <a:p>
          <a:endParaRPr lang="ru-RU"/>
        </a:p>
      </dgm:t>
    </dgm:pt>
    <dgm:pt modelId="{B91F85F0-AC1A-4242-B85C-38520E40CD0B}" type="pres">
      <dgm:prSet presAssocID="{41C292EF-81CF-4516-9ADB-938E85AC2FAB}" presName="compChildNode" presStyleCnt="0"/>
      <dgm:spPr/>
    </dgm:pt>
    <dgm:pt modelId="{340C8573-2BCE-495D-834C-A291E0C0D426}" type="pres">
      <dgm:prSet presAssocID="{41C292EF-81CF-4516-9ADB-938E85AC2FAB}" presName="theInnerList" presStyleCnt="0"/>
      <dgm:spPr/>
    </dgm:pt>
    <dgm:pt modelId="{A1618987-F52A-4E5D-ACFE-C2FC1A1C7011}" type="pres">
      <dgm:prSet presAssocID="{3631FF60-F2E5-4705-A009-F2129A0E44B1}" presName="childNode" presStyleLbl="node1" presStyleIdx="2" presStyleCnt="9" custLinFactNeighborX="1981" custLinFactNeighborY="-1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E8235-61B8-479C-8A6F-819EBAA1D276}" type="pres">
      <dgm:prSet presAssocID="{3631FF60-F2E5-4705-A009-F2129A0E44B1}" presName="aSpace2" presStyleCnt="0"/>
      <dgm:spPr/>
    </dgm:pt>
    <dgm:pt modelId="{720B1A3D-066B-41FA-B25E-C73EF6B279E5}" type="pres">
      <dgm:prSet presAssocID="{98C1BAAC-8A91-4FB7-9DA5-603AF511D57F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F9D61-3F38-4FE3-87B9-9FCFBC5B4972}" type="pres">
      <dgm:prSet presAssocID="{98C1BAAC-8A91-4FB7-9DA5-603AF511D57F}" presName="aSpace2" presStyleCnt="0"/>
      <dgm:spPr/>
    </dgm:pt>
    <dgm:pt modelId="{CC2B0AC1-479F-474C-9763-3955B44C5313}" type="pres">
      <dgm:prSet presAssocID="{C4AD3657-2E9A-4D5A-9755-5E6F0E91AEA6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94C8D-D302-41FF-862F-28411C22B5C0}" type="pres">
      <dgm:prSet presAssocID="{C4AD3657-2E9A-4D5A-9755-5E6F0E91AEA6}" presName="aSpace2" presStyleCnt="0"/>
      <dgm:spPr/>
    </dgm:pt>
    <dgm:pt modelId="{D18D3C54-B180-4505-BD59-01E4B7DEC272}" type="pres">
      <dgm:prSet presAssocID="{0678783C-3A90-46FA-AB7D-98B279162C4B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D682D-BE59-46F7-BB61-092ACCFD8538}" type="pres">
      <dgm:prSet presAssocID="{0678783C-3A90-46FA-AB7D-98B279162C4B}" presName="aSpace2" presStyleCnt="0"/>
      <dgm:spPr/>
    </dgm:pt>
    <dgm:pt modelId="{234F6CC3-F306-4693-923E-E5B8EF4006FF}" type="pres">
      <dgm:prSet presAssocID="{A37F4E62-2087-4941-8971-4095AB597352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50F26-8DFF-44EE-9F43-5DC6043ACD39}" type="pres">
      <dgm:prSet presAssocID="{41C292EF-81CF-4516-9ADB-938E85AC2FAB}" presName="aSpace" presStyleCnt="0"/>
      <dgm:spPr/>
    </dgm:pt>
    <dgm:pt modelId="{BA532E35-FC54-43F6-A983-8494B47B210F}" type="pres">
      <dgm:prSet presAssocID="{E42C8666-7B52-408E-81E6-403CB035191B}" presName="compNode" presStyleCnt="0"/>
      <dgm:spPr/>
    </dgm:pt>
    <dgm:pt modelId="{D50CE5D4-BB45-48BE-9EAC-B76005D70FAD}" type="pres">
      <dgm:prSet presAssocID="{E42C8666-7B52-408E-81E6-403CB035191B}" presName="aNode" presStyleLbl="bgShp" presStyleIdx="2" presStyleCnt="3"/>
      <dgm:spPr/>
      <dgm:t>
        <a:bodyPr/>
        <a:lstStyle/>
        <a:p>
          <a:endParaRPr lang="ru-RU"/>
        </a:p>
      </dgm:t>
    </dgm:pt>
    <dgm:pt modelId="{8841E887-5BCE-4436-BF47-FA5A02592607}" type="pres">
      <dgm:prSet presAssocID="{E42C8666-7B52-408E-81E6-403CB035191B}" presName="textNode" presStyleLbl="bgShp" presStyleIdx="2" presStyleCnt="3"/>
      <dgm:spPr/>
      <dgm:t>
        <a:bodyPr/>
        <a:lstStyle/>
        <a:p>
          <a:endParaRPr lang="ru-RU"/>
        </a:p>
      </dgm:t>
    </dgm:pt>
    <dgm:pt modelId="{3C8DF524-9DC3-4FC7-9232-E1FF8E6C7487}" type="pres">
      <dgm:prSet presAssocID="{E42C8666-7B52-408E-81E6-403CB035191B}" presName="compChildNode" presStyleCnt="0"/>
      <dgm:spPr/>
    </dgm:pt>
    <dgm:pt modelId="{DE2C2DA1-EC0F-471E-B55F-DC093FE4A0AA}" type="pres">
      <dgm:prSet presAssocID="{E42C8666-7B52-408E-81E6-403CB035191B}" presName="theInnerList" presStyleCnt="0"/>
      <dgm:spPr/>
    </dgm:pt>
    <dgm:pt modelId="{B7C3B066-ABC4-411C-96AE-83247916E2A0}" type="pres">
      <dgm:prSet presAssocID="{709DABD5-EB16-4C91-8792-23B2F5DC21DE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1DA52-F842-4FE6-AA5A-4ABBD4397EB9}" type="pres">
      <dgm:prSet presAssocID="{709DABD5-EB16-4C91-8792-23B2F5DC21DE}" presName="aSpace2" presStyleCnt="0"/>
      <dgm:spPr/>
    </dgm:pt>
    <dgm:pt modelId="{7E650618-840E-40A6-8F45-C8024E3AACC1}" type="pres">
      <dgm:prSet presAssocID="{A96126D5-61B1-43AF-AC0C-7BE9629E166E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520A87-4DE2-480F-AD4A-48658F56B3DC}" srcId="{41C292EF-81CF-4516-9ADB-938E85AC2FAB}" destId="{C4AD3657-2E9A-4D5A-9755-5E6F0E91AEA6}" srcOrd="2" destOrd="0" parTransId="{1D7B0DBA-148E-4A8B-B220-B542EB3B3CF3}" sibTransId="{A2F51BCD-0663-4A32-B118-11030FDEE45C}"/>
    <dgm:cxn modelId="{730CDE95-6624-494B-BD0F-A0C06E1CBCF9}" srcId="{41C292EF-81CF-4516-9ADB-938E85AC2FAB}" destId="{0678783C-3A90-46FA-AB7D-98B279162C4B}" srcOrd="3" destOrd="0" parTransId="{A255EB18-401C-4768-A0A1-6E29403D2F02}" sibTransId="{16623164-362F-4924-8271-D822C432524B}"/>
    <dgm:cxn modelId="{4C5298F8-7388-4186-A144-BE3E45825D4A}" type="presOf" srcId="{98C1BAAC-8A91-4FB7-9DA5-603AF511D57F}" destId="{720B1A3D-066B-41FA-B25E-C73EF6B279E5}" srcOrd="0" destOrd="0" presId="urn:microsoft.com/office/officeart/2005/8/layout/lProcess2"/>
    <dgm:cxn modelId="{BDB27444-F17B-4C14-A771-35164E3F9F85}" type="presOf" srcId="{A96126D5-61B1-43AF-AC0C-7BE9629E166E}" destId="{7E650618-840E-40A6-8F45-C8024E3AACC1}" srcOrd="0" destOrd="0" presId="urn:microsoft.com/office/officeart/2005/8/layout/lProcess2"/>
    <dgm:cxn modelId="{F80F5FF1-ABE3-4F02-87CC-5466D3904A49}" srcId="{41C292EF-81CF-4516-9ADB-938E85AC2FAB}" destId="{A37F4E62-2087-4941-8971-4095AB597352}" srcOrd="4" destOrd="0" parTransId="{CE1B1697-0EBF-482F-BF69-7CD5B0EAF308}" sibTransId="{3AA185A2-277B-498D-99B2-181E95381E51}"/>
    <dgm:cxn modelId="{394A3F1D-841B-4F12-A400-07999CA09E02}" type="presOf" srcId="{72E424A7-6DDB-4E1C-A42E-04340CF1FBB6}" destId="{8ECD1F76-C672-4094-AC12-063E8FC9906B}" srcOrd="1" destOrd="0" presId="urn:microsoft.com/office/officeart/2005/8/layout/lProcess2"/>
    <dgm:cxn modelId="{D09F0B46-C0A8-4421-82ED-0B25686AE6D3}" type="presOf" srcId="{709DABD5-EB16-4C91-8792-23B2F5DC21DE}" destId="{B7C3B066-ABC4-411C-96AE-83247916E2A0}" srcOrd="0" destOrd="0" presId="urn:microsoft.com/office/officeart/2005/8/layout/lProcess2"/>
    <dgm:cxn modelId="{0C0973AF-F48E-42B1-8594-87510F974407}" type="presOf" srcId="{0678783C-3A90-46FA-AB7D-98B279162C4B}" destId="{D18D3C54-B180-4505-BD59-01E4B7DEC272}" srcOrd="0" destOrd="0" presId="urn:microsoft.com/office/officeart/2005/8/layout/lProcess2"/>
    <dgm:cxn modelId="{FA96AC28-7546-44EA-AFDD-A7D65B0662AE}" type="presOf" srcId="{41C292EF-81CF-4516-9ADB-938E85AC2FAB}" destId="{ACCD21B2-B291-4EA1-BB5A-FB8E2CBEB32F}" srcOrd="1" destOrd="0" presId="urn:microsoft.com/office/officeart/2005/8/layout/lProcess2"/>
    <dgm:cxn modelId="{1C0254B1-66A5-4ECA-A58B-10092F9256F4}" type="presOf" srcId="{2582F452-A98D-4226-BEC5-BB975EE80F04}" destId="{CC908E4A-966C-4ECA-BA7A-9C2085678014}" srcOrd="0" destOrd="0" presId="urn:microsoft.com/office/officeart/2005/8/layout/lProcess2"/>
    <dgm:cxn modelId="{6F6AD058-FA54-4F51-9FBD-7876359116ED}" type="presOf" srcId="{72E424A7-6DDB-4E1C-A42E-04340CF1FBB6}" destId="{50566A34-4BD0-40DA-8CE1-92887941DE76}" srcOrd="0" destOrd="0" presId="urn:microsoft.com/office/officeart/2005/8/layout/lProcess2"/>
    <dgm:cxn modelId="{E0E01CD2-F9CB-440C-BECB-9B52224A9251}" type="presOf" srcId="{C4AD3657-2E9A-4D5A-9755-5E6F0E91AEA6}" destId="{CC2B0AC1-479F-474C-9763-3955B44C5313}" srcOrd="0" destOrd="0" presId="urn:microsoft.com/office/officeart/2005/8/layout/lProcess2"/>
    <dgm:cxn modelId="{A78BB990-4B1A-423F-9DEE-CA5E229BEB6E}" srcId="{41C292EF-81CF-4516-9ADB-938E85AC2FAB}" destId="{3631FF60-F2E5-4705-A009-F2129A0E44B1}" srcOrd="0" destOrd="0" parTransId="{87BADFF5-E554-4DDC-8D4B-C21A4247DA38}" sibTransId="{F27C975C-002D-471E-88EE-B8FF7458ADEC}"/>
    <dgm:cxn modelId="{F65804EA-F34C-4D50-8778-9ED816451A3B}" type="presOf" srcId="{26C5CEEC-36E8-495E-8147-037891D5E354}" destId="{FDC76940-0054-45DB-A8A5-E5DD0E622B29}" srcOrd="0" destOrd="0" presId="urn:microsoft.com/office/officeart/2005/8/layout/lProcess2"/>
    <dgm:cxn modelId="{F72D7D90-741C-467D-92F1-76770300D834}" type="presOf" srcId="{E42C8666-7B52-408E-81E6-403CB035191B}" destId="{D50CE5D4-BB45-48BE-9EAC-B76005D70FAD}" srcOrd="0" destOrd="0" presId="urn:microsoft.com/office/officeart/2005/8/layout/lProcess2"/>
    <dgm:cxn modelId="{C6A9C67B-8A69-48BF-84E3-F1F5EFE8E155}" srcId="{2582F452-A98D-4226-BEC5-BB975EE80F04}" destId="{E42C8666-7B52-408E-81E6-403CB035191B}" srcOrd="2" destOrd="0" parTransId="{CA3A7B9B-55A8-4BE9-B2BE-AEE4A6997F78}" sibTransId="{7D19E76C-02DA-4074-8531-A535B5587B27}"/>
    <dgm:cxn modelId="{77ABDB6D-63B4-4614-882E-FEFB81D14806}" type="presOf" srcId="{41C292EF-81CF-4516-9ADB-938E85AC2FAB}" destId="{5CCFCED6-4D1C-409A-97D6-B828B6A980FD}" srcOrd="0" destOrd="0" presId="urn:microsoft.com/office/officeart/2005/8/layout/lProcess2"/>
    <dgm:cxn modelId="{5320815F-D555-42C2-8129-D125F967083F}" srcId="{41C292EF-81CF-4516-9ADB-938E85AC2FAB}" destId="{98C1BAAC-8A91-4FB7-9DA5-603AF511D57F}" srcOrd="1" destOrd="0" parTransId="{FE7FCD70-4851-488F-9040-16AC7386CC70}" sibTransId="{F695E3FC-A7E5-46A9-8590-7AC71707D999}"/>
    <dgm:cxn modelId="{81B5177A-F1CD-4C57-8CA9-86308F1C72B6}" type="presOf" srcId="{A37F4E62-2087-4941-8971-4095AB597352}" destId="{234F6CC3-F306-4693-923E-E5B8EF4006FF}" srcOrd="0" destOrd="0" presId="urn:microsoft.com/office/officeart/2005/8/layout/lProcess2"/>
    <dgm:cxn modelId="{C0AAFD20-66C6-41BF-8737-3B98409AB2F6}" srcId="{E42C8666-7B52-408E-81E6-403CB035191B}" destId="{A96126D5-61B1-43AF-AC0C-7BE9629E166E}" srcOrd="1" destOrd="0" parTransId="{0FC66126-79A4-4DB9-B4B7-3579DF694C00}" sibTransId="{033D5F1F-FE29-4BB1-8096-CE2B6694DEEE}"/>
    <dgm:cxn modelId="{41A36EDE-1363-4443-8B79-806002743396}" type="presOf" srcId="{3631FF60-F2E5-4705-A009-F2129A0E44B1}" destId="{A1618987-F52A-4E5D-ACFE-C2FC1A1C7011}" srcOrd="0" destOrd="0" presId="urn:microsoft.com/office/officeart/2005/8/layout/lProcess2"/>
    <dgm:cxn modelId="{1F59E8E0-10D5-4D9C-8FDC-18868A398E47}" srcId="{E42C8666-7B52-408E-81E6-403CB035191B}" destId="{709DABD5-EB16-4C91-8792-23B2F5DC21DE}" srcOrd="0" destOrd="0" parTransId="{2FFB1B41-C611-484C-8A9E-DAF4672725E1}" sibTransId="{D7126F99-23BC-449C-9044-806F6009FC94}"/>
    <dgm:cxn modelId="{3D4A517E-88AA-4BEE-9182-2552E7E03F8D}" srcId="{2582F452-A98D-4226-BEC5-BB975EE80F04}" destId="{72E424A7-6DDB-4E1C-A42E-04340CF1FBB6}" srcOrd="0" destOrd="0" parTransId="{90F7F1F0-16EA-4000-BB69-F1C293C8DA4D}" sibTransId="{1665A72E-4AB3-4C44-BD9E-0D81E61C15AE}"/>
    <dgm:cxn modelId="{2698BE13-E4AC-47ED-9087-285E1F4A85B2}" srcId="{2582F452-A98D-4226-BEC5-BB975EE80F04}" destId="{41C292EF-81CF-4516-9ADB-938E85AC2FAB}" srcOrd="1" destOrd="0" parTransId="{3C4DA541-E2DF-4BF5-9294-12A88408EE95}" sibTransId="{A409595A-BC13-4420-82F3-33926E047D3D}"/>
    <dgm:cxn modelId="{863FB1FC-DFE7-496C-B141-AEF6D0D00BE3}" type="presOf" srcId="{232D6F8A-FD20-40FF-B289-4A6ACA391B1A}" destId="{4713AC48-FF49-4DFF-8ACB-D0BD0A36AF88}" srcOrd="0" destOrd="0" presId="urn:microsoft.com/office/officeart/2005/8/layout/lProcess2"/>
    <dgm:cxn modelId="{8D57FB06-5A0E-4EC3-84CD-09A63080FB5E}" srcId="{72E424A7-6DDB-4E1C-A42E-04340CF1FBB6}" destId="{232D6F8A-FD20-40FF-B289-4A6ACA391B1A}" srcOrd="0" destOrd="0" parTransId="{E719E38D-8AAD-42B0-890B-9404D9498BD4}" sibTransId="{76E1485A-C814-4B75-B1C7-81B8D0FC3D51}"/>
    <dgm:cxn modelId="{33B994CC-1A2F-4877-B596-7371F34B455E}" type="presOf" srcId="{E42C8666-7B52-408E-81E6-403CB035191B}" destId="{8841E887-5BCE-4436-BF47-FA5A02592607}" srcOrd="1" destOrd="0" presId="urn:microsoft.com/office/officeart/2005/8/layout/lProcess2"/>
    <dgm:cxn modelId="{B3093295-65E6-40B2-BA1A-4B0C731F6D74}" srcId="{72E424A7-6DDB-4E1C-A42E-04340CF1FBB6}" destId="{26C5CEEC-36E8-495E-8147-037891D5E354}" srcOrd="1" destOrd="0" parTransId="{A0411994-A41F-4F36-A66B-C14D8AF07FAE}" sibTransId="{278DBDEE-8F77-4E10-A91F-D8D36E5854B2}"/>
    <dgm:cxn modelId="{81486AD4-EA45-4455-A6B1-12E5A9CE2780}" type="presParOf" srcId="{CC908E4A-966C-4ECA-BA7A-9C2085678014}" destId="{51465265-8B03-476B-A1B1-8CB9AB53E9EA}" srcOrd="0" destOrd="0" presId="urn:microsoft.com/office/officeart/2005/8/layout/lProcess2"/>
    <dgm:cxn modelId="{C68D49B6-A2B5-49DC-838F-AD94CCEF5943}" type="presParOf" srcId="{51465265-8B03-476B-A1B1-8CB9AB53E9EA}" destId="{50566A34-4BD0-40DA-8CE1-92887941DE76}" srcOrd="0" destOrd="0" presId="urn:microsoft.com/office/officeart/2005/8/layout/lProcess2"/>
    <dgm:cxn modelId="{D5CF994D-89CA-49E2-9A8D-69B0525FB7E2}" type="presParOf" srcId="{51465265-8B03-476B-A1B1-8CB9AB53E9EA}" destId="{8ECD1F76-C672-4094-AC12-063E8FC9906B}" srcOrd="1" destOrd="0" presId="urn:microsoft.com/office/officeart/2005/8/layout/lProcess2"/>
    <dgm:cxn modelId="{DE91D22C-BD2A-4243-84FE-F06B24A85E33}" type="presParOf" srcId="{51465265-8B03-476B-A1B1-8CB9AB53E9EA}" destId="{C49BECC2-3761-4CA9-8F98-8FD0797C5A20}" srcOrd="2" destOrd="0" presId="urn:microsoft.com/office/officeart/2005/8/layout/lProcess2"/>
    <dgm:cxn modelId="{0ED42069-050A-470B-A6CE-413A9E69E1D7}" type="presParOf" srcId="{C49BECC2-3761-4CA9-8F98-8FD0797C5A20}" destId="{5BC37952-1CE5-40AC-AD81-7BF93BC5B291}" srcOrd="0" destOrd="0" presId="urn:microsoft.com/office/officeart/2005/8/layout/lProcess2"/>
    <dgm:cxn modelId="{96DC6840-E583-49D4-8706-C056B6D997BC}" type="presParOf" srcId="{5BC37952-1CE5-40AC-AD81-7BF93BC5B291}" destId="{4713AC48-FF49-4DFF-8ACB-D0BD0A36AF88}" srcOrd="0" destOrd="0" presId="urn:microsoft.com/office/officeart/2005/8/layout/lProcess2"/>
    <dgm:cxn modelId="{F9A36942-D770-41CC-B68D-B7BBE581C9C2}" type="presParOf" srcId="{5BC37952-1CE5-40AC-AD81-7BF93BC5B291}" destId="{77E0953A-B4AA-4153-917E-1BEE35E3FF22}" srcOrd="1" destOrd="0" presId="urn:microsoft.com/office/officeart/2005/8/layout/lProcess2"/>
    <dgm:cxn modelId="{924D2A3D-8C41-44DF-B238-4B503AE00705}" type="presParOf" srcId="{5BC37952-1CE5-40AC-AD81-7BF93BC5B291}" destId="{FDC76940-0054-45DB-A8A5-E5DD0E622B29}" srcOrd="2" destOrd="0" presId="urn:microsoft.com/office/officeart/2005/8/layout/lProcess2"/>
    <dgm:cxn modelId="{56549FD9-7B53-4902-96F6-BC8F00B7DDC0}" type="presParOf" srcId="{CC908E4A-966C-4ECA-BA7A-9C2085678014}" destId="{CF0C281A-7F81-4F35-96AF-F02AA28605CA}" srcOrd="1" destOrd="0" presId="urn:microsoft.com/office/officeart/2005/8/layout/lProcess2"/>
    <dgm:cxn modelId="{4E0453D9-50CD-4D12-B538-E56E2919E2AD}" type="presParOf" srcId="{CC908E4A-966C-4ECA-BA7A-9C2085678014}" destId="{9E5952E7-CC0D-4775-A4C3-2971B4C27CC4}" srcOrd="2" destOrd="0" presId="urn:microsoft.com/office/officeart/2005/8/layout/lProcess2"/>
    <dgm:cxn modelId="{6E545813-3CF4-425A-84E9-37D8582049D8}" type="presParOf" srcId="{9E5952E7-CC0D-4775-A4C3-2971B4C27CC4}" destId="{5CCFCED6-4D1C-409A-97D6-B828B6A980FD}" srcOrd="0" destOrd="0" presId="urn:microsoft.com/office/officeart/2005/8/layout/lProcess2"/>
    <dgm:cxn modelId="{C95630BB-64D2-4BF3-9B37-82C2E27EC963}" type="presParOf" srcId="{9E5952E7-CC0D-4775-A4C3-2971B4C27CC4}" destId="{ACCD21B2-B291-4EA1-BB5A-FB8E2CBEB32F}" srcOrd="1" destOrd="0" presId="urn:microsoft.com/office/officeart/2005/8/layout/lProcess2"/>
    <dgm:cxn modelId="{DC0B0257-3748-4DBC-970D-348CF62E6585}" type="presParOf" srcId="{9E5952E7-CC0D-4775-A4C3-2971B4C27CC4}" destId="{B91F85F0-AC1A-4242-B85C-38520E40CD0B}" srcOrd="2" destOrd="0" presId="urn:microsoft.com/office/officeart/2005/8/layout/lProcess2"/>
    <dgm:cxn modelId="{47CF44B8-1F5C-41F7-ABCC-C8457C5ECAC9}" type="presParOf" srcId="{B91F85F0-AC1A-4242-B85C-38520E40CD0B}" destId="{340C8573-2BCE-495D-834C-A291E0C0D426}" srcOrd="0" destOrd="0" presId="urn:microsoft.com/office/officeart/2005/8/layout/lProcess2"/>
    <dgm:cxn modelId="{F69BA6EE-7D61-4CAE-9A30-DE6AAA61ED48}" type="presParOf" srcId="{340C8573-2BCE-495D-834C-A291E0C0D426}" destId="{A1618987-F52A-4E5D-ACFE-C2FC1A1C7011}" srcOrd="0" destOrd="0" presId="urn:microsoft.com/office/officeart/2005/8/layout/lProcess2"/>
    <dgm:cxn modelId="{3323E7F3-E31D-43F5-B0EE-590992A69855}" type="presParOf" srcId="{340C8573-2BCE-495D-834C-A291E0C0D426}" destId="{22DE8235-61B8-479C-8A6F-819EBAA1D276}" srcOrd="1" destOrd="0" presId="urn:microsoft.com/office/officeart/2005/8/layout/lProcess2"/>
    <dgm:cxn modelId="{906F17B5-BA74-44BA-9A49-1F97C3696E21}" type="presParOf" srcId="{340C8573-2BCE-495D-834C-A291E0C0D426}" destId="{720B1A3D-066B-41FA-B25E-C73EF6B279E5}" srcOrd="2" destOrd="0" presId="urn:microsoft.com/office/officeart/2005/8/layout/lProcess2"/>
    <dgm:cxn modelId="{14A90DA7-6BDA-4E2A-B524-E0DA8A23B754}" type="presParOf" srcId="{340C8573-2BCE-495D-834C-A291E0C0D426}" destId="{FE3F9D61-3F38-4FE3-87B9-9FCFBC5B4972}" srcOrd="3" destOrd="0" presId="urn:microsoft.com/office/officeart/2005/8/layout/lProcess2"/>
    <dgm:cxn modelId="{9E82E040-DCEC-454A-9591-6E2BE5FCCB5A}" type="presParOf" srcId="{340C8573-2BCE-495D-834C-A291E0C0D426}" destId="{CC2B0AC1-479F-474C-9763-3955B44C5313}" srcOrd="4" destOrd="0" presId="urn:microsoft.com/office/officeart/2005/8/layout/lProcess2"/>
    <dgm:cxn modelId="{6FD707B2-C0EF-4D60-862B-D29D2B142FAB}" type="presParOf" srcId="{340C8573-2BCE-495D-834C-A291E0C0D426}" destId="{E7794C8D-D302-41FF-862F-28411C22B5C0}" srcOrd="5" destOrd="0" presId="urn:microsoft.com/office/officeart/2005/8/layout/lProcess2"/>
    <dgm:cxn modelId="{975B7F13-07B5-44EB-9E1A-B9832881474D}" type="presParOf" srcId="{340C8573-2BCE-495D-834C-A291E0C0D426}" destId="{D18D3C54-B180-4505-BD59-01E4B7DEC272}" srcOrd="6" destOrd="0" presId="urn:microsoft.com/office/officeart/2005/8/layout/lProcess2"/>
    <dgm:cxn modelId="{83484DC1-FBC5-4D58-B7A3-0C2AEF56D43B}" type="presParOf" srcId="{340C8573-2BCE-495D-834C-A291E0C0D426}" destId="{96DD682D-BE59-46F7-BB61-092ACCFD8538}" srcOrd="7" destOrd="0" presId="urn:microsoft.com/office/officeart/2005/8/layout/lProcess2"/>
    <dgm:cxn modelId="{A81F8414-01D7-434A-84D0-C8EA13020783}" type="presParOf" srcId="{340C8573-2BCE-495D-834C-A291E0C0D426}" destId="{234F6CC3-F306-4693-923E-E5B8EF4006FF}" srcOrd="8" destOrd="0" presId="urn:microsoft.com/office/officeart/2005/8/layout/lProcess2"/>
    <dgm:cxn modelId="{49D87E18-78C2-4B13-823D-48BAB23F2DC7}" type="presParOf" srcId="{CC908E4A-966C-4ECA-BA7A-9C2085678014}" destId="{F8A50F26-8DFF-44EE-9F43-5DC6043ACD39}" srcOrd="3" destOrd="0" presId="urn:microsoft.com/office/officeart/2005/8/layout/lProcess2"/>
    <dgm:cxn modelId="{15068B1A-C99A-48FF-AA77-95CA84213899}" type="presParOf" srcId="{CC908E4A-966C-4ECA-BA7A-9C2085678014}" destId="{BA532E35-FC54-43F6-A983-8494B47B210F}" srcOrd="4" destOrd="0" presId="urn:microsoft.com/office/officeart/2005/8/layout/lProcess2"/>
    <dgm:cxn modelId="{BB8725EF-F57A-4064-8EB5-1E22D80ED69F}" type="presParOf" srcId="{BA532E35-FC54-43F6-A983-8494B47B210F}" destId="{D50CE5D4-BB45-48BE-9EAC-B76005D70FAD}" srcOrd="0" destOrd="0" presId="urn:microsoft.com/office/officeart/2005/8/layout/lProcess2"/>
    <dgm:cxn modelId="{233C254F-6A70-4F55-88BA-9A1A9DF2E57B}" type="presParOf" srcId="{BA532E35-FC54-43F6-A983-8494B47B210F}" destId="{8841E887-5BCE-4436-BF47-FA5A02592607}" srcOrd="1" destOrd="0" presId="urn:microsoft.com/office/officeart/2005/8/layout/lProcess2"/>
    <dgm:cxn modelId="{3380B4FA-634C-4D50-B179-14FC8BE8926C}" type="presParOf" srcId="{BA532E35-FC54-43F6-A983-8494B47B210F}" destId="{3C8DF524-9DC3-4FC7-9232-E1FF8E6C7487}" srcOrd="2" destOrd="0" presId="urn:microsoft.com/office/officeart/2005/8/layout/lProcess2"/>
    <dgm:cxn modelId="{1063E66E-98AB-422B-927E-391C3E2E03E7}" type="presParOf" srcId="{3C8DF524-9DC3-4FC7-9232-E1FF8E6C7487}" destId="{DE2C2DA1-EC0F-471E-B55F-DC093FE4A0AA}" srcOrd="0" destOrd="0" presId="urn:microsoft.com/office/officeart/2005/8/layout/lProcess2"/>
    <dgm:cxn modelId="{7BF07FFA-AB59-450D-9606-50E1F18CE228}" type="presParOf" srcId="{DE2C2DA1-EC0F-471E-B55F-DC093FE4A0AA}" destId="{B7C3B066-ABC4-411C-96AE-83247916E2A0}" srcOrd="0" destOrd="0" presId="urn:microsoft.com/office/officeart/2005/8/layout/lProcess2"/>
    <dgm:cxn modelId="{7B4636F1-D670-4671-B302-E2E25772E54F}" type="presParOf" srcId="{DE2C2DA1-EC0F-471E-B55F-DC093FE4A0AA}" destId="{65F1DA52-F842-4FE6-AA5A-4ABBD4397EB9}" srcOrd="1" destOrd="0" presId="urn:microsoft.com/office/officeart/2005/8/layout/lProcess2"/>
    <dgm:cxn modelId="{48D896C7-8F2B-494B-B558-79D1530639C4}" type="presParOf" srcId="{DE2C2DA1-EC0F-471E-B55F-DC093FE4A0AA}" destId="{7E650618-840E-40A6-8F45-C8024E3AACC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C6E43-DBCC-4760-8536-EF3E32AB8EF4}">
      <dsp:nvSpPr>
        <dsp:cNvPr id="0" name=""/>
        <dsp:cNvSpPr/>
      </dsp:nvSpPr>
      <dsp:spPr>
        <a:xfrm rot="5400000">
          <a:off x="-170224" y="213577"/>
          <a:ext cx="1134828" cy="7943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Июль-август 2021</a:t>
          </a:r>
          <a:endParaRPr lang="ru-RU" sz="1400" kern="1200" dirty="0"/>
        </a:p>
      </dsp:txBody>
      <dsp:txXfrm rot="-5400000">
        <a:off x="0" y="440543"/>
        <a:ext cx="794380" cy="340448"/>
      </dsp:txXfrm>
    </dsp:sp>
    <dsp:sp modelId="{8A5F6372-FBF7-4138-873A-550E56C24530}">
      <dsp:nvSpPr>
        <dsp:cNvPr id="0" name=""/>
        <dsp:cNvSpPr/>
      </dsp:nvSpPr>
      <dsp:spPr>
        <a:xfrm rot="5400000">
          <a:off x="4102986" y="-3305243"/>
          <a:ext cx="818006" cy="74352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Анализ мониторинга ФГ в 2020-2021 уч. году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Внесение изменений в учебный план (увеличение часов на ФГ в 9 классе до 3 ч , введение специального курса «Креативное мышление» в 5-9 классах за счет часов внеурочной деятельности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Разработка рабочих программ внеурочной деятельности, внесение изменений в рабочие программы по предметам</a:t>
          </a:r>
          <a:endParaRPr lang="ru-RU" sz="1200" kern="1200" dirty="0"/>
        </a:p>
      </dsp:txBody>
      <dsp:txXfrm rot="-5400000">
        <a:off x="794380" y="43295"/>
        <a:ext cx="7395287" cy="738142"/>
      </dsp:txXfrm>
    </dsp:sp>
    <dsp:sp modelId="{C1E35EA9-7E75-44C6-A76F-6103E4BAFEBC}">
      <dsp:nvSpPr>
        <dsp:cNvPr id="0" name=""/>
        <dsp:cNvSpPr/>
      </dsp:nvSpPr>
      <dsp:spPr>
        <a:xfrm rot="5400000">
          <a:off x="-170224" y="1428796"/>
          <a:ext cx="1134828" cy="7943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Сентябрь 2021</a:t>
          </a:r>
          <a:endParaRPr lang="ru-RU" sz="1400" kern="1200" dirty="0"/>
        </a:p>
      </dsp:txBody>
      <dsp:txXfrm rot="-5400000">
        <a:off x="0" y="1655762"/>
        <a:ext cx="794380" cy="340448"/>
      </dsp:txXfrm>
    </dsp:sp>
    <dsp:sp modelId="{25B194BE-5896-4011-891C-404948A8BB28}">
      <dsp:nvSpPr>
        <dsp:cNvPr id="0" name=""/>
        <dsp:cNvSpPr/>
      </dsp:nvSpPr>
      <dsp:spPr>
        <a:xfrm rot="5400000">
          <a:off x="3955626" y="-2180795"/>
          <a:ext cx="1175405" cy="7372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Проведение входного мониторинга </a:t>
          </a:r>
          <a:r>
            <a:rPr lang="ru-RU" sz="1200" kern="1200" dirty="0" err="1" smtClean="0"/>
            <a:t>сформированности</a:t>
          </a:r>
          <a:r>
            <a:rPr lang="ru-RU" sz="1200" kern="1200" dirty="0" smtClean="0"/>
            <a:t> математической и читательской грамотности в 9 классе</a:t>
          </a:r>
          <a:endParaRPr lang="ru-RU" sz="12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kern="1200" dirty="0" smtClean="0"/>
            <a:t>Анализ входного тестирования, проведение обучающих методических семинаров</a:t>
          </a:r>
          <a:endParaRPr lang="ru-RU" sz="12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kern="1200" dirty="0" smtClean="0"/>
            <a:t>Внесение изменений в рабочие программы</a:t>
          </a: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Проведение обучающих методических семинаров, практикумов</a:t>
          </a:r>
          <a:endParaRPr lang="ru-RU" sz="1200" kern="1200" dirty="0"/>
        </a:p>
      </dsp:txBody>
      <dsp:txXfrm rot="-5400000">
        <a:off x="857059" y="975151"/>
        <a:ext cx="7315161" cy="1060647"/>
      </dsp:txXfrm>
    </dsp:sp>
    <dsp:sp modelId="{AF198FF9-30BD-488F-974C-669AAFF84199}">
      <dsp:nvSpPr>
        <dsp:cNvPr id="0" name=""/>
        <dsp:cNvSpPr/>
      </dsp:nvSpPr>
      <dsp:spPr>
        <a:xfrm rot="5400000">
          <a:off x="-170224" y="2425133"/>
          <a:ext cx="1134828" cy="7943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Октябрь 2021- март 20222</a:t>
          </a:r>
          <a:endParaRPr lang="ru-RU" sz="1400" kern="1200" dirty="0"/>
        </a:p>
      </dsp:txBody>
      <dsp:txXfrm rot="-5400000">
        <a:off x="0" y="2652099"/>
        <a:ext cx="794380" cy="340448"/>
      </dsp:txXfrm>
    </dsp:sp>
    <dsp:sp modelId="{CA9DB25F-8EA5-4062-9F6D-926BBAFBC603}">
      <dsp:nvSpPr>
        <dsp:cNvPr id="0" name=""/>
        <dsp:cNvSpPr/>
      </dsp:nvSpPr>
      <dsp:spPr>
        <a:xfrm rot="5400000">
          <a:off x="4143170" y="-1093881"/>
          <a:ext cx="737638" cy="74352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Проведение промежуточных мониторингов </a:t>
          </a:r>
          <a:r>
            <a:rPr lang="ru-RU" sz="1000" kern="1200" dirty="0" err="1" smtClean="0"/>
            <a:t>сформированности</a:t>
          </a:r>
          <a:r>
            <a:rPr lang="ru-RU" sz="1000" kern="1200" dirty="0" smtClean="0"/>
            <a:t> различных видов ФГ</a:t>
          </a:r>
          <a:endParaRPr lang="ru-RU" sz="10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spc="-5" dirty="0" smtClean="0">
              <a:latin typeface="Calibri"/>
              <a:cs typeface="Calibri"/>
            </a:rPr>
            <a:t>Отработка механизмов повышения </a:t>
          </a:r>
          <a:r>
            <a:rPr lang="ru-RU" sz="1100" b="0" kern="1200" dirty="0" smtClean="0">
              <a:latin typeface="Calibri"/>
              <a:cs typeface="Calibri"/>
            </a:rPr>
            <a:t> эффективности </a:t>
          </a:r>
          <a:r>
            <a:rPr lang="ru-RU" sz="1100" b="0" kern="1200" spc="-5" dirty="0" smtClean="0">
              <a:latin typeface="Calibri"/>
              <a:cs typeface="Calibri"/>
            </a:rPr>
            <a:t>мер </a:t>
          </a:r>
          <a:r>
            <a:rPr lang="ru-RU" sz="1100" b="0" kern="1200" dirty="0" smtClean="0">
              <a:latin typeface="Calibri"/>
              <a:cs typeface="Calibri"/>
            </a:rPr>
            <a:t>по </a:t>
          </a:r>
          <a:r>
            <a:rPr lang="ru-RU" sz="1100" b="0" kern="1200" spc="5" dirty="0" smtClean="0">
              <a:latin typeface="Calibri"/>
              <a:cs typeface="Calibri"/>
            </a:rPr>
            <a:t> </a:t>
          </a:r>
          <a:r>
            <a:rPr lang="ru-RU" sz="1100" b="0" kern="1200" spc="-5" dirty="0" smtClean="0">
              <a:latin typeface="Calibri"/>
              <a:cs typeface="Calibri"/>
            </a:rPr>
            <a:t>формированию функциональной </a:t>
          </a:r>
          <a:r>
            <a:rPr lang="ru-RU" sz="1100" b="0" kern="1200" dirty="0" smtClean="0">
              <a:latin typeface="Calibri"/>
              <a:cs typeface="Calibri"/>
            </a:rPr>
            <a:t> </a:t>
          </a:r>
          <a:r>
            <a:rPr lang="ru-RU" sz="1100" b="0" kern="1200" spc="-5" dirty="0" smtClean="0">
              <a:latin typeface="Calibri"/>
              <a:cs typeface="Calibri"/>
            </a:rPr>
            <a:t>грамотности</a:t>
          </a:r>
          <a:r>
            <a:rPr lang="ru-RU" sz="1100" b="0" kern="1200" spc="-30" dirty="0" smtClean="0">
              <a:latin typeface="Calibri"/>
              <a:cs typeface="Calibri"/>
            </a:rPr>
            <a:t> </a:t>
          </a:r>
          <a:r>
            <a:rPr lang="ru-RU" sz="1100" b="0" kern="1200" spc="-10" dirty="0" smtClean="0">
              <a:latin typeface="Calibri"/>
              <a:cs typeface="Calibri"/>
            </a:rPr>
            <a:t>обучающихся</a:t>
          </a:r>
          <a:r>
            <a:rPr lang="ru-RU" sz="1100" b="0" kern="1200" spc="-30" dirty="0" smtClean="0">
              <a:latin typeface="Calibri"/>
              <a:cs typeface="Calibri"/>
            </a:rPr>
            <a:t> </a:t>
          </a:r>
          <a:r>
            <a:rPr lang="ru-RU" sz="1100" b="0" kern="1200" dirty="0" smtClean="0">
              <a:latin typeface="Calibri"/>
              <a:cs typeface="Calibri"/>
            </a:rPr>
            <a:t>в</a:t>
          </a:r>
          <a:r>
            <a:rPr lang="ru-RU" sz="1100" b="0" kern="1200" spc="-10" dirty="0" smtClean="0">
              <a:latin typeface="Calibri"/>
              <a:cs typeface="Calibri"/>
            </a:rPr>
            <a:t> </a:t>
          </a:r>
          <a:r>
            <a:rPr lang="ru-RU" sz="1100" b="0" kern="1200" spc="-5" dirty="0" smtClean="0">
              <a:latin typeface="Calibri"/>
              <a:cs typeface="Calibri"/>
            </a:rPr>
            <a:t>рамках</a:t>
          </a:r>
          <a:endParaRPr lang="ru-RU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dirty="0" smtClean="0">
              <a:latin typeface="Calibri"/>
              <a:cs typeface="Calibri"/>
            </a:rPr>
            <a:t>урочной</a:t>
          </a:r>
          <a:r>
            <a:rPr lang="ru-RU" sz="1100" b="0" kern="1200" spc="-45" dirty="0" smtClean="0">
              <a:latin typeface="Calibri"/>
              <a:cs typeface="Calibri"/>
            </a:rPr>
            <a:t> </a:t>
          </a:r>
          <a:r>
            <a:rPr lang="ru-RU" sz="1100" b="0" kern="1200" dirty="0" smtClean="0">
              <a:latin typeface="Calibri"/>
              <a:cs typeface="Calibri"/>
            </a:rPr>
            <a:t>и</a:t>
          </a:r>
          <a:r>
            <a:rPr lang="ru-RU" sz="1100" b="0" kern="1200" spc="-25" dirty="0" smtClean="0">
              <a:latin typeface="Calibri"/>
              <a:cs typeface="Calibri"/>
            </a:rPr>
            <a:t> </a:t>
          </a:r>
          <a:r>
            <a:rPr lang="ru-RU" sz="1100" b="0" kern="1200" spc="-5" dirty="0" smtClean="0">
              <a:latin typeface="Calibri"/>
              <a:cs typeface="Calibri"/>
            </a:rPr>
            <a:t>внеурочной</a:t>
          </a:r>
          <a:r>
            <a:rPr lang="ru-RU" sz="1100" b="0" kern="1200" spc="-55" dirty="0" smtClean="0">
              <a:latin typeface="Calibri"/>
              <a:cs typeface="Calibri"/>
            </a:rPr>
            <a:t> </a:t>
          </a:r>
          <a:r>
            <a:rPr lang="ru-RU" sz="1100" b="0" kern="1200" spc="-5" dirty="0" smtClean="0">
              <a:latin typeface="Calibri"/>
              <a:cs typeface="Calibri"/>
            </a:rPr>
            <a:t>деятельности</a:t>
          </a:r>
          <a:endParaRPr lang="ru-RU" sz="1100" b="0" kern="1200" dirty="0">
            <a:latin typeface="Calibri"/>
            <a:cs typeface="Calibri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-5400000">
        <a:off x="794380" y="2290918"/>
        <a:ext cx="7399210" cy="665620"/>
      </dsp:txXfrm>
    </dsp:sp>
    <dsp:sp modelId="{7413D9ED-A3CA-4916-9953-883F98C5399A}">
      <dsp:nvSpPr>
        <dsp:cNvPr id="0" name=""/>
        <dsp:cNvSpPr/>
      </dsp:nvSpPr>
      <dsp:spPr>
        <a:xfrm rot="5400000">
          <a:off x="-170224" y="3421469"/>
          <a:ext cx="1134828" cy="7943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Апрель 2022</a:t>
          </a:r>
          <a:endParaRPr lang="ru-RU" sz="1400" kern="1200" dirty="0"/>
        </a:p>
      </dsp:txBody>
      <dsp:txXfrm rot="-5400000">
        <a:off x="0" y="3648435"/>
        <a:ext cx="794380" cy="340448"/>
      </dsp:txXfrm>
    </dsp:sp>
    <dsp:sp modelId="{B5D7584B-C22D-40FD-9E29-43932F9AE948}">
      <dsp:nvSpPr>
        <dsp:cNvPr id="0" name=""/>
        <dsp:cNvSpPr/>
      </dsp:nvSpPr>
      <dsp:spPr>
        <a:xfrm rot="5400000">
          <a:off x="4143170" y="-97545"/>
          <a:ext cx="737638" cy="74352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Организация прохождения тестирования учащимися 9 класса</a:t>
          </a:r>
          <a:endParaRPr lang="ru-RU" sz="1200" kern="1200" dirty="0"/>
        </a:p>
      </dsp:txBody>
      <dsp:txXfrm rot="-5400000">
        <a:off x="794380" y="3287254"/>
        <a:ext cx="7399210" cy="665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66A34-4BD0-40DA-8CE1-92887941DE76}">
      <dsp:nvSpPr>
        <dsp:cNvPr id="0" name=""/>
        <dsp:cNvSpPr/>
      </dsp:nvSpPr>
      <dsp:spPr>
        <a:xfrm>
          <a:off x="1046" y="0"/>
          <a:ext cx="2719716" cy="50398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Учебная деятельность</a:t>
          </a:r>
          <a:endParaRPr lang="ru-RU" sz="2700" kern="1200" dirty="0"/>
        </a:p>
      </dsp:txBody>
      <dsp:txXfrm>
        <a:off x="1046" y="0"/>
        <a:ext cx="2719716" cy="1511967"/>
      </dsp:txXfrm>
    </dsp:sp>
    <dsp:sp modelId="{4713AC48-FF49-4DFF-8ACB-D0BD0A36AF88}">
      <dsp:nvSpPr>
        <dsp:cNvPr id="0" name=""/>
        <dsp:cNvSpPr/>
      </dsp:nvSpPr>
      <dsp:spPr>
        <a:xfrm>
          <a:off x="251" y="1513669"/>
          <a:ext cx="2721305" cy="20123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Интеграция в урок: включение в учебный материал и разбор соответствующих контекстных задач  в рамках предметов учебного плана (математика, физика, биология, география литература, обществознание) с использованием Банка заданий на формирование функциональной</a:t>
          </a:r>
          <a:endParaRPr lang="ru-RU" sz="1300" kern="1200" dirty="0"/>
        </a:p>
      </dsp:txBody>
      <dsp:txXfrm>
        <a:off x="59191" y="1572609"/>
        <a:ext cx="2603425" cy="1894491"/>
      </dsp:txXfrm>
    </dsp:sp>
    <dsp:sp modelId="{FDC76940-0054-45DB-A8A5-E5DD0E622B29}">
      <dsp:nvSpPr>
        <dsp:cNvPr id="0" name=""/>
        <dsp:cNvSpPr/>
      </dsp:nvSpPr>
      <dsp:spPr>
        <a:xfrm>
          <a:off x="22292" y="3602869"/>
          <a:ext cx="2677223" cy="1183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Включение в контрольные и проверочные работы заданий на развитие </a:t>
          </a:r>
          <a:r>
            <a:rPr lang="ru-RU" sz="1300" kern="1200" dirty="0" err="1" smtClean="0"/>
            <a:t>фугкциональной</a:t>
          </a:r>
          <a:r>
            <a:rPr lang="ru-RU" sz="1300" kern="1200" dirty="0" smtClean="0"/>
            <a:t> грамотности (не менее 1 задачи)</a:t>
          </a:r>
          <a:endParaRPr lang="ru-RU" sz="1300" kern="1200" dirty="0"/>
        </a:p>
      </dsp:txBody>
      <dsp:txXfrm>
        <a:off x="56950" y="3637527"/>
        <a:ext cx="2607907" cy="1114007"/>
      </dsp:txXfrm>
    </dsp:sp>
    <dsp:sp modelId="{5CCFCED6-4D1C-409A-97D6-B828B6A980FD}">
      <dsp:nvSpPr>
        <dsp:cNvPr id="0" name=""/>
        <dsp:cNvSpPr/>
      </dsp:nvSpPr>
      <dsp:spPr>
        <a:xfrm>
          <a:off x="2925535" y="0"/>
          <a:ext cx="2719716" cy="50398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Курсы ВД</a:t>
          </a:r>
          <a:endParaRPr lang="ru-RU" sz="2700" kern="1200" dirty="0"/>
        </a:p>
      </dsp:txBody>
      <dsp:txXfrm>
        <a:off x="2925535" y="0"/>
        <a:ext cx="2719716" cy="1511967"/>
      </dsp:txXfrm>
    </dsp:sp>
    <dsp:sp modelId="{A1618987-F52A-4E5D-ACFE-C2FC1A1C7011}">
      <dsp:nvSpPr>
        <dsp:cNvPr id="0" name=""/>
        <dsp:cNvSpPr/>
      </dsp:nvSpPr>
      <dsp:spPr>
        <a:xfrm>
          <a:off x="3240609" y="1511498"/>
          <a:ext cx="2175773" cy="583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ЧГ 5-9 </a:t>
          </a:r>
          <a:r>
            <a:rPr lang="ru-RU" sz="1300" kern="1200" dirty="0" err="1" smtClean="0"/>
            <a:t>кл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3257686" y="1528575"/>
        <a:ext cx="2141619" cy="548890"/>
      </dsp:txXfrm>
    </dsp:sp>
    <dsp:sp modelId="{720B1A3D-066B-41FA-B25E-C73EF6B279E5}">
      <dsp:nvSpPr>
        <dsp:cNvPr id="0" name=""/>
        <dsp:cNvSpPr/>
      </dsp:nvSpPr>
      <dsp:spPr>
        <a:xfrm>
          <a:off x="3197507" y="2185664"/>
          <a:ext cx="2175773" cy="583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МГ – 5-9 </a:t>
          </a:r>
          <a:r>
            <a:rPr lang="ru-RU" sz="1300" kern="1200" dirty="0" err="1" smtClean="0"/>
            <a:t>кл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3214584" y="2202741"/>
        <a:ext cx="2141619" cy="548890"/>
      </dsp:txXfrm>
    </dsp:sp>
    <dsp:sp modelId="{CC2B0AC1-479F-474C-9763-3955B44C5313}">
      <dsp:nvSpPr>
        <dsp:cNvPr id="0" name=""/>
        <dsp:cNvSpPr/>
      </dsp:nvSpPr>
      <dsp:spPr>
        <a:xfrm>
          <a:off x="3197507" y="2858408"/>
          <a:ext cx="2175773" cy="583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ЕНГ – 5-9 </a:t>
          </a:r>
          <a:r>
            <a:rPr lang="ru-RU" sz="1300" kern="1200" dirty="0" err="1" smtClean="0"/>
            <a:t>кл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3214584" y="2875485"/>
        <a:ext cx="2141619" cy="548890"/>
      </dsp:txXfrm>
    </dsp:sp>
    <dsp:sp modelId="{D18D3C54-B180-4505-BD59-01E4B7DEC272}">
      <dsp:nvSpPr>
        <dsp:cNvPr id="0" name=""/>
        <dsp:cNvSpPr/>
      </dsp:nvSpPr>
      <dsp:spPr>
        <a:xfrm>
          <a:off x="3197507" y="3531152"/>
          <a:ext cx="2175773" cy="583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КМ – 5-9 </a:t>
          </a:r>
          <a:r>
            <a:rPr lang="ru-RU" sz="1300" kern="1200" dirty="0" err="1" smtClean="0"/>
            <a:t>кл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3214584" y="3548229"/>
        <a:ext cx="2141619" cy="548890"/>
      </dsp:txXfrm>
    </dsp:sp>
    <dsp:sp modelId="{234F6CC3-F306-4693-923E-E5B8EF4006FF}">
      <dsp:nvSpPr>
        <dsp:cNvPr id="0" name=""/>
        <dsp:cNvSpPr/>
      </dsp:nvSpPr>
      <dsp:spPr>
        <a:xfrm>
          <a:off x="3197507" y="4203897"/>
          <a:ext cx="2175773" cy="583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ФГ – 5-8 </a:t>
          </a:r>
          <a:r>
            <a:rPr lang="ru-RU" sz="1300" kern="1200" dirty="0" err="1" smtClean="0"/>
            <a:t>кл</a:t>
          </a:r>
          <a:r>
            <a:rPr lang="ru-RU" sz="1300" kern="1200" dirty="0" smtClean="0"/>
            <a:t>., 10 </a:t>
          </a:r>
          <a:r>
            <a:rPr lang="ru-RU" sz="1300" kern="1200" dirty="0" err="1" smtClean="0"/>
            <a:t>кл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3214584" y="4220974"/>
        <a:ext cx="2141619" cy="548890"/>
      </dsp:txXfrm>
    </dsp:sp>
    <dsp:sp modelId="{D50CE5D4-BB45-48BE-9EAC-B76005D70FAD}">
      <dsp:nvSpPr>
        <dsp:cNvPr id="0" name=""/>
        <dsp:cNvSpPr/>
      </dsp:nvSpPr>
      <dsp:spPr>
        <a:xfrm>
          <a:off x="5849231" y="0"/>
          <a:ext cx="2719716" cy="50398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Воспитательная работа</a:t>
          </a:r>
          <a:endParaRPr lang="ru-RU" sz="2700" kern="1200" dirty="0"/>
        </a:p>
      </dsp:txBody>
      <dsp:txXfrm>
        <a:off x="5849231" y="0"/>
        <a:ext cx="2719716" cy="1511967"/>
      </dsp:txXfrm>
    </dsp:sp>
    <dsp:sp modelId="{B7C3B066-ABC4-411C-96AE-83247916E2A0}">
      <dsp:nvSpPr>
        <dsp:cNvPr id="0" name=""/>
        <dsp:cNvSpPr/>
      </dsp:nvSpPr>
      <dsp:spPr>
        <a:xfrm>
          <a:off x="6121202" y="1513443"/>
          <a:ext cx="2175773" cy="1519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Курсы внеурочной деятельности;</a:t>
          </a:r>
        </a:p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 Юный эколог»</a:t>
          </a:r>
        </a:p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«Математика вокруг нас» </a:t>
          </a:r>
        </a:p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6165709" y="1557950"/>
        <a:ext cx="2086759" cy="1430581"/>
      </dsp:txXfrm>
    </dsp:sp>
    <dsp:sp modelId="{7E650618-840E-40A6-8F45-C8024E3AACC1}">
      <dsp:nvSpPr>
        <dsp:cNvPr id="0" name=""/>
        <dsp:cNvSpPr/>
      </dsp:nvSpPr>
      <dsp:spPr>
        <a:xfrm>
          <a:off x="6121202" y="3266823"/>
          <a:ext cx="2175773" cy="1519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Внеучебная</a:t>
          </a:r>
          <a:r>
            <a:rPr lang="ru-RU" sz="1300" kern="1200" dirty="0" smtClean="0"/>
            <a:t> воспитательная деятельность через Модуль ПВ «Ключевые общешкольные дела»</a:t>
          </a:r>
          <a:endParaRPr lang="ru-RU" sz="1300" kern="1200" dirty="0"/>
        </a:p>
      </dsp:txBody>
      <dsp:txXfrm>
        <a:off x="6165709" y="3311330"/>
        <a:ext cx="2086759" cy="1430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F1F39-B799-4B42-B03C-345EE49F11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9D85-1FF8-4221-BA63-CDB9FD4217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0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9D85-1FF8-4221-BA63-CDB9FD42175F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5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A3190D-B449-400B-A5F4-2E04A3933E3F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D2BA74-C829-4574-9514-E8CE37DA814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pkro.ru/projects/funktsionalnaya-gramotnost/organizatsiya-i-provedenie-regionalnykh-monitoringov/" TargetMode="External"/><Relationship Id="rId2" Type="http://schemas.openxmlformats.org/officeDocument/2006/relationships/hyperlink" Target="http://skiv.instrao.ru/bank-zadani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kiv.instrao.ru/" TargetMode="External"/><Relationship Id="rId2" Type="http://schemas.openxmlformats.org/officeDocument/2006/relationships/hyperlink" Target="http://fg.resh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ipkro.ru/projects/funktsionalnaya-gramotnost/organizatsiya-i-provedenie-regionalnykh-monitoringov/" TargetMode="External"/><Relationship Id="rId5" Type="http://schemas.openxmlformats.org/officeDocument/2006/relationships/hyperlink" Target="http://fioco.ru/" TargetMode="External"/><Relationship Id="rId4" Type="http://schemas.openxmlformats.org/officeDocument/2006/relationships/hyperlink" Target="http://media.prosv.ru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943304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404664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4000" spc="-10" dirty="0" smtClean="0">
                <a:solidFill>
                  <a:srgbClr val="000000"/>
                </a:solidFill>
              </a:rPr>
              <a:t>Система </a:t>
            </a:r>
            <a:r>
              <a:rPr lang="ru-RU" sz="4000" dirty="0" smtClean="0">
                <a:solidFill>
                  <a:srgbClr val="000000"/>
                </a:solidFill>
              </a:rPr>
              <a:t>работы </a:t>
            </a:r>
            <a:r>
              <a:rPr lang="ru-RU" sz="4000" spc="-25" dirty="0" smtClean="0">
                <a:solidFill>
                  <a:srgbClr val="000000"/>
                </a:solidFill>
              </a:rPr>
              <a:t>ГБОУ </a:t>
            </a:r>
            <a:r>
              <a:rPr lang="ru-RU" sz="4000" spc="-5" dirty="0" smtClean="0">
                <a:solidFill>
                  <a:srgbClr val="000000"/>
                </a:solidFill>
              </a:rPr>
              <a:t>СОШ </a:t>
            </a:r>
            <a:r>
              <a:rPr lang="ru-RU" sz="4000" dirty="0" err="1" smtClean="0">
                <a:solidFill>
                  <a:srgbClr val="000000"/>
                </a:solidFill>
              </a:rPr>
              <a:t>с.Герасимовка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spc="-5" dirty="0" smtClean="0">
                <a:solidFill>
                  <a:srgbClr val="000000"/>
                </a:solidFill>
              </a:rPr>
              <a:t>по формированию</a:t>
            </a:r>
            <a:r>
              <a:rPr lang="ru-RU" sz="4000" spc="-10" dirty="0" smtClean="0">
                <a:solidFill>
                  <a:srgbClr val="000000"/>
                </a:solidFill>
              </a:rPr>
              <a:t> </a:t>
            </a:r>
            <a:r>
              <a:rPr lang="ru-RU" sz="4000" spc="-5" dirty="0" smtClean="0">
                <a:solidFill>
                  <a:srgbClr val="000000"/>
                </a:solidFill>
              </a:rPr>
              <a:t>функциональной </a:t>
            </a:r>
            <a:r>
              <a:rPr lang="ru-RU" sz="4000" dirty="0" smtClean="0">
                <a:solidFill>
                  <a:srgbClr val="000000"/>
                </a:solidFill>
              </a:rPr>
              <a:t>грамотности</a:t>
            </a:r>
            <a:r>
              <a:rPr lang="ru-RU" sz="4000" spc="-20" dirty="0" smtClean="0">
                <a:solidFill>
                  <a:srgbClr val="000000"/>
                </a:solidFill>
              </a:rPr>
              <a:t> </a:t>
            </a:r>
            <a:r>
              <a:rPr lang="ru-RU" sz="4000" dirty="0" smtClean="0">
                <a:solidFill>
                  <a:srgbClr val="000000"/>
                </a:solidFill>
              </a:rPr>
              <a:t>у</a:t>
            </a:r>
            <a:r>
              <a:rPr lang="ru-RU" sz="4000" spc="-20" dirty="0" smtClean="0">
                <a:solidFill>
                  <a:srgbClr val="000000"/>
                </a:solidFill>
              </a:rPr>
              <a:t> </a:t>
            </a:r>
            <a:r>
              <a:rPr lang="ru-RU" sz="4000" spc="-5" dirty="0" smtClean="0">
                <a:solidFill>
                  <a:srgbClr val="000000"/>
                </a:solidFill>
              </a:rPr>
              <a:t>15-летних</a:t>
            </a:r>
            <a:r>
              <a:rPr lang="ru-RU" sz="4000" spc="20" dirty="0" smtClean="0">
                <a:solidFill>
                  <a:srgbClr val="000000"/>
                </a:solidFill>
              </a:rPr>
              <a:t> </a:t>
            </a:r>
            <a:r>
              <a:rPr lang="ru-RU" sz="4000" spc="-10" dirty="0" smtClean="0">
                <a:solidFill>
                  <a:srgbClr val="000000"/>
                </a:solidFill>
              </a:rPr>
              <a:t>обучающихся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234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3304593"/>
              </p:ext>
            </p:extLst>
          </p:nvPr>
        </p:nvGraphicFramePr>
        <p:xfrm>
          <a:off x="251520" y="836712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601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5063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Организация мониторинга </a:t>
            </a:r>
            <a:r>
              <a:rPr lang="ru-RU" sz="2800" dirty="0" err="1" smtClean="0"/>
              <a:t>ФГр</a:t>
            </a:r>
            <a:r>
              <a:rPr lang="ru-RU" sz="2800" dirty="0" smtClean="0"/>
              <a:t> в 2021-2022 уч. году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90220"/>
              </p:ext>
            </p:extLst>
          </p:nvPr>
        </p:nvGraphicFramePr>
        <p:xfrm>
          <a:off x="27723" y="916965"/>
          <a:ext cx="9116277" cy="5869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1929"/>
                <a:gridCol w="1434430"/>
                <a:gridCol w="1464545"/>
                <a:gridCol w="1610999"/>
                <a:gridCol w="2664374"/>
              </a:tblGrid>
              <a:tr h="495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Модули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Мониторинги в течение 2021-2022 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916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процедуры</a:t>
                      </a:r>
                      <a:b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(бумажный/</a:t>
                      </a:r>
                      <a:b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платформы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грамотность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21</a:t>
                      </a:r>
                    </a:p>
                    <a:p>
                      <a:pPr algn="ctr" font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21</a:t>
                      </a:r>
                    </a:p>
                    <a:p>
                      <a:pPr algn="ctr" font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«Электронный банк заданий для оценки функциональной грамотности» РЭШ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грамотность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21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21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</a:t>
                      </a:r>
                    </a:p>
                    <a:p>
                      <a:pPr algn="ctr" font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«Электронный банк заданий для оценки функциональной грамотности» РЭШ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Естественнонаучная грамотность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«Электронный банк заданий для оценки функциональной грамотности» РЭШ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Креативное мышление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21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22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бумажный/ электронный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hlinkClick r:id="rId2"/>
                        </a:rPr>
                        <a:t>Банк заданий ИСРО РАО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hlinkClick r:id="rId3"/>
                        </a:rPr>
                        <a:t>Материалы регионального мониторинга ФГ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462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66903336"/>
              </p:ext>
            </p:extLst>
          </p:nvPr>
        </p:nvGraphicFramePr>
        <p:xfrm>
          <a:off x="323528" y="76470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474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35450914"/>
              </p:ext>
            </p:extLst>
          </p:nvPr>
        </p:nvGraphicFramePr>
        <p:xfrm>
          <a:off x="323528" y="764704"/>
          <a:ext cx="83529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213992" y="3573016"/>
            <a:ext cx="4572000" cy="26191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Недостаточный (1 уровень):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 0 до 3 баллов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Низкий (2 уровень):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 4 до 7 баллов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Средний (3 уровень):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 8 до 12 баллов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Повышенный (4 уровень):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1</a:t>
            </a:r>
            <a:r>
              <a:rPr lang="ru-RU" dirty="0">
                <a:latin typeface="Times New Roman"/>
                <a:ea typeface="Calibri"/>
                <a:cs typeface="Times New Roman"/>
              </a:rPr>
              <a:t>3 баллов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Высокий (5-6 уровень):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от 15 баллов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2610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519980"/>
              </p:ext>
            </p:extLst>
          </p:nvPr>
        </p:nvGraphicFramePr>
        <p:xfrm>
          <a:off x="0" y="279926"/>
          <a:ext cx="9036497" cy="6559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649"/>
                <a:gridCol w="1916403"/>
                <a:gridCol w="1432504"/>
                <a:gridCol w="3536812"/>
                <a:gridCol w="1099129"/>
              </a:tblGrid>
              <a:tr h="641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Содержательная область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Компетентностная область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оценки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  <a:tr h="138308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Акции и скидки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Распознавание зависимости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  <a:tr h="414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Интерпретировать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числового выражения и вычисление процентов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  <a:tr h="13830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Пространство и форма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Распознавание зависимости между сторонами и углами, между сторонами треугольника, смежные углы, сумма углов треугольника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  <a:tr h="8298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Пространство и форма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Рассуждать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CE1E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свойств прямоугольного треугольника: зависимость между сторонами и углами прямоугольного треугольника, между сторонами.</a:t>
                      </a:r>
                      <a:endParaRPr lang="ru-RU" sz="1200" dirty="0">
                        <a:solidFill>
                          <a:srgbClr val="FCE1E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  <a:tr h="13830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и зависимости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истинных утверждений относительно графика реального движения (зависимость пройденного пути от времени движения), чтение кусочно-заданного графика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  <a:tr h="553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и зависимости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Интерпретировать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Чтение, понимание графика движения автомобиля и интерпретация результата анализа графика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  <a:tr h="553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и зависимости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Вычисление минимального времени движения автомобиля с выбранной скоростью в реальной жизни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  <a:tr h="13830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и зависимости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CE1E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Запись двойного неравенства: числового и буквенного</a:t>
                      </a:r>
                      <a:endParaRPr lang="ru-RU" sz="1200" dirty="0">
                        <a:solidFill>
                          <a:srgbClr val="FCE1E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  <a:tr h="276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Неопределенность и данные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Рассуждать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CE1E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чисел, работа с таблицей</a:t>
                      </a:r>
                      <a:endParaRPr lang="ru-RU" sz="1200" dirty="0">
                        <a:solidFill>
                          <a:srgbClr val="FCE1E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23" marR="366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563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ru-RU" dirty="0" smtClean="0"/>
              <a:t>РЕКОМЕНДАЦИИ</a:t>
            </a:r>
          </a:p>
          <a:p>
            <a:pPr lvl="0"/>
            <a:r>
              <a:rPr lang="ru-RU" dirty="0" smtClean="0"/>
              <a:t>Учителям </a:t>
            </a:r>
            <a:r>
              <a:rPr lang="ru-RU" dirty="0"/>
              <a:t>математики </a:t>
            </a:r>
            <a:r>
              <a:rPr lang="ru-RU" dirty="0" smtClean="0"/>
              <a:t>на </a:t>
            </a:r>
            <a:r>
              <a:rPr lang="ru-RU" dirty="0"/>
              <a:t>уроках и на внеурочной деятельности учить решать контекстные задачи и задания, в которых необходимо интерпретировать информацию, преобразовывать её и моделировать </a:t>
            </a:r>
            <a:r>
              <a:rPr lang="ru-RU" dirty="0" smtClean="0"/>
              <a:t>её </a:t>
            </a:r>
            <a:r>
              <a:rPr lang="ru-RU" dirty="0"/>
              <a:t>применения в жизненных ситуациях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Работать над повышением познавательной активности учащихся. Особое внимание уделять дидактическому и методическому инструментарию организации познавательной деятельности обучающихся, с целью обеспечения развития </a:t>
            </a:r>
            <a:r>
              <a:rPr lang="ru-RU" dirty="0" smtClean="0"/>
              <a:t>функциональной </a:t>
            </a:r>
            <a:r>
              <a:rPr lang="ru-RU" dirty="0"/>
              <a:t>грамотности </a:t>
            </a:r>
            <a:r>
              <a:rPr lang="ru-RU" dirty="0" smtClean="0"/>
              <a:t>Основными </a:t>
            </a:r>
            <a:r>
              <a:rPr lang="ru-RU" dirty="0"/>
              <a:t>видами деятельности обучающихся могут быть: самостоятельное чтение и обсуждение полученной информации с помощью вопросов (беседа, дискуссия, диспут); выполнение практических заданий; поиск и обсуждение материалов в сети Интернет; решение ситуационных и </a:t>
            </a:r>
            <a:r>
              <a:rPr lang="ru-RU" dirty="0" err="1"/>
              <a:t>практикоориентированных</a:t>
            </a:r>
            <a:r>
              <a:rPr lang="ru-RU" dirty="0"/>
              <a:t> </a:t>
            </a:r>
            <a:r>
              <a:rPr lang="ru-RU" dirty="0" smtClean="0"/>
              <a:t>задач. </a:t>
            </a:r>
            <a:r>
              <a:rPr lang="ru-RU" dirty="0"/>
              <a:t>В целях развития познавательной активности обучающихся на занятиях можно использовать деловые и дидактические игры, разрабатывать и реализовывать мини-проекты, организовывать турниры и конкурсы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Разработать индивидуальные образовательные маршруты для учащихся по формированию разных видов функциональной грамотности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Включать в проверочные и контрольные работы задания на функциональную грамотность.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14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32914883"/>
              </p:ext>
            </p:extLst>
          </p:nvPr>
        </p:nvGraphicFramePr>
        <p:xfrm>
          <a:off x="323528" y="76470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113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46655662"/>
              </p:ext>
            </p:extLst>
          </p:nvPr>
        </p:nvGraphicFramePr>
        <p:xfrm>
          <a:off x="323528" y="764704"/>
          <a:ext cx="83529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11760" y="3717032"/>
            <a:ext cx="4896544" cy="261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Недостаточный (1 уровень):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 0 до 3 баллов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Низкий (2 уровень):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 4 до 7 баллов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Средний (3 уровень):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 8 до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11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баллов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Повышенный (4 уровень):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12 до 15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баллов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Symbol"/>
              <a:buChar char=""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Высокий (5-6 уровень):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от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16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баллов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2915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722550"/>
              </p:ext>
            </p:extLst>
          </p:nvPr>
        </p:nvGraphicFramePr>
        <p:xfrm>
          <a:off x="107504" y="404664"/>
          <a:ext cx="9036496" cy="6419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953"/>
                <a:gridCol w="1514356"/>
                <a:gridCol w="1692183"/>
                <a:gridCol w="4098412"/>
                <a:gridCol w="899592"/>
              </a:tblGrid>
              <a:tr h="1490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задания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Содержательная область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Компетентностная</a:t>
                      </a:r>
                      <a:r>
                        <a:rPr lang="ru-RU" sz="1400" dirty="0">
                          <a:effectLst/>
                        </a:rPr>
                        <a:t> область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Объект оценки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% выполнения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299637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smtClean="0"/>
                        <a:t>Антибиотики</a:t>
                      </a:r>
                      <a:endParaRPr lang="ru-RU" sz="1400" dirty="0"/>
                    </a:p>
                  </a:txBody>
                  <a:tcPr marL="56271" marR="5627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2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Здоровье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Находить и извлекать информацию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Находить и извлекать одну единицу информации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898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Интегрировать и интерпретировать информацию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Понимать графическую информацию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1490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Использовать информацию из текста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CE1E0"/>
                          </a:solidFill>
                          <a:effectLst/>
                        </a:rPr>
                        <a:t>Формулировать на основе полученной из текста информации собственную гипотезу, прогнозировать события, течение процесса, результаты эксперимента на основе информации текста</a:t>
                      </a:r>
                      <a:endParaRPr lang="ru-RU" sz="1400" dirty="0">
                        <a:solidFill>
                          <a:srgbClr val="FCE1E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5992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Находить и извлекать информацию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Находить и извлекать одну единицу информации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599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Находить и извлекать информацию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CE1E0"/>
                          </a:solidFill>
                          <a:effectLst/>
                        </a:rPr>
                        <a:t>Находить и извлекать одну единицу информации</a:t>
                      </a:r>
                      <a:endParaRPr lang="ru-RU" sz="1400" dirty="0">
                        <a:solidFill>
                          <a:srgbClr val="FCE1E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109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996971"/>
              </p:ext>
            </p:extLst>
          </p:nvPr>
        </p:nvGraphicFramePr>
        <p:xfrm>
          <a:off x="107504" y="476672"/>
          <a:ext cx="9036495" cy="6273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952"/>
                <a:gridCol w="1040256"/>
                <a:gridCol w="2166283"/>
                <a:gridCol w="4098413"/>
                <a:gridCol w="899591"/>
              </a:tblGrid>
              <a:tr h="955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задания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Содержательная область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Компетентностная</a:t>
                      </a:r>
                      <a:r>
                        <a:rPr lang="ru-RU" sz="1200" dirty="0">
                          <a:effectLst/>
                        </a:rPr>
                        <a:t> область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Объект оценки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% выполнения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190367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Антибиотики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здоровье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Интегрировать и интерпретировать информацию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CE1E0"/>
                          </a:solidFill>
                          <a:effectLst/>
                        </a:rPr>
                        <a:t>Делать выводы на основе сравнения данных </a:t>
                      </a:r>
                      <a:endParaRPr lang="ru-RU" sz="1300" dirty="0">
                        <a:solidFill>
                          <a:srgbClr val="FCE1E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955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Интегрировать и интерпретировать информацию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Устанавливать связи между событиями или утверждениями (причинно-следственные отношения, отношения аргумент – контраргумент, тезис – пример, сходство – различие и др.)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571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Интегрировать и интерпретировать информацию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CE1E0"/>
                          </a:solidFill>
                          <a:effectLst/>
                        </a:rPr>
                        <a:t>Соотносить графическую и вербальную информацию </a:t>
                      </a:r>
                      <a:endParaRPr lang="ru-RU" sz="1300" dirty="0">
                        <a:solidFill>
                          <a:srgbClr val="FCE1E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955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Интегрировать и интерпретировать информацию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Устанавливать связи между событиями или утверждениями (причинно-следственные отношения, отношения аргумент – контраргумент, тезис – пример, сходство – различие и др.)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568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Находить и извлекать информацию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Находить и извлекать несколько единиц информации, расположенных в разных фрагментах текста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568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Использовать информацию из текста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CE1E0"/>
                          </a:solidFill>
                          <a:effectLst/>
                        </a:rPr>
                        <a:t>Использовать информацию из текста для решения практической задачи с привлечением фоновых знаний </a:t>
                      </a:r>
                      <a:endParaRPr lang="ru-RU" sz="1300" dirty="0">
                        <a:solidFill>
                          <a:srgbClr val="FCE1E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568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Оценивать содержание и форму текста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CE1E0"/>
                          </a:solidFill>
                          <a:effectLst/>
                        </a:rPr>
                        <a:t>Высказывать и обосновывать собственную точку зрения по вопросу, обсуждаемому в тексте</a:t>
                      </a:r>
                      <a:endParaRPr lang="ru-RU" sz="1300" dirty="0">
                        <a:solidFill>
                          <a:srgbClr val="FCE1E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44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Основные этапы деятельности администрации по формированию ФГ на 2021-2022 уч. год</a:t>
            </a: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80563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05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25462"/>
              </p:ext>
            </p:extLst>
          </p:nvPr>
        </p:nvGraphicFramePr>
        <p:xfrm>
          <a:off x="251520" y="836712"/>
          <a:ext cx="8712968" cy="566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167"/>
                <a:gridCol w="1460138"/>
                <a:gridCol w="1631599"/>
                <a:gridCol w="3520086"/>
                <a:gridCol w="1298978"/>
              </a:tblGrid>
              <a:tr h="1371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задания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Содержательная область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Компетентностная</a:t>
                      </a:r>
                      <a:r>
                        <a:rPr lang="ru-RU" sz="1400" dirty="0">
                          <a:effectLst/>
                        </a:rPr>
                        <a:t> область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Объект оценки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% выполнения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27337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Профессии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Работа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Находить и извлекать информацию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Находить и извлекать одну единицу информации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82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Интегрировать и интерпретировать информацию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Делать выводы на основе сравнения данных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82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Интегрировать и интерпретировать информацию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Делать выводы на основе сравнения данных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82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Интегрировать и интерпретировать информацию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CE1E0"/>
                          </a:solidFill>
                          <a:effectLst/>
                        </a:rPr>
                        <a:t>Делать выводы на основе сравнения данных </a:t>
                      </a:r>
                      <a:endParaRPr lang="ru-RU" sz="1400" dirty="0">
                        <a:solidFill>
                          <a:srgbClr val="FCE1E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  <a:tr h="82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Использовать информацию из текста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CE1E0"/>
                          </a:solidFill>
                          <a:effectLst/>
                        </a:rPr>
                        <a:t>Использовать информацию из текста для решения практической задачи без привлечения фоновых знаний </a:t>
                      </a:r>
                      <a:endParaRPr lang="ru-RU" sz="1400" dirty="0">
                        <a:solidFill>
                          <a:srgbClr val="FCE1E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>
                    <a:solidFill>
                      <a:srgbClr val="E920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71" marR="5627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464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РЕКОМЕНДАЦИИ</a:t>
            </a:r>
          </a:p>
          <a:p>
            <a:r>
              <a:rPr lang="ru-RU" dirty="0" smtClean="0"/>
              <a:t>1. Учителям начальных классов, учителям-предметникам всех без исключения предметов вести работу по смысловому чтению текстов.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2. Использовать при работе с текстом приемы «чтение со стопами», «не знаю, знаю, хочу узнать» и пр.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3. Учить извлекать из текста единицы информации, применять полученную информацию в практико-ориентированных ситуациях, представлять ее в символьном, графическом виде, создавать вербальные и невербальные модели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8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00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Уровни </a:t>
            </a:r>
            <a:r>
              <a:rPr lang="ru-RU" sz="3200" dirty="0" err="1" smtClean="0"/>
              <a:t>сформированности</a:t>
            </a:r>
            <a:r>
              <a:rPr lang="ru-RU" sz="3200" dirty="0" smtClean="0"/>
              <a:t> функциональной грамотности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509120"/>
            <a:ext cx="8229600" cy="3832912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20% </a:t>
            </a:r>
            <a:r>
              <a:rPr lang="ru-RU" dirty="0" smtClean="0"/>
              <a:t>учащихся (1 чел</a:t>
            </a:r>
            <a:r>
              <a:rPr lang="ru-RU" dirty="0" smtClean="0"/>
              <a:t>.) </a:t>
            </a:r>
            <a:r>
              <a:rPr lang="ru-RU" dirty="0" smtClean="0"/>
              <a:t>– с 3 уровня на 5 уровень.</a:t>
            </a:r>
          </a:p>
          <a:p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40 %</a:t>
            </a:r>
            <a:r>
              <a:rPr lang="ru-RU" dirty="0" smtClean="0"/>
              <a:t> учащихся (2 чел. Бойко Ю., </a:t>
            </a:r>
            <a:r>
              <a:rPr lang="ru-RU" dirty="0" err="1" smtClean="0"/>
              <a:t>Зибрев</a:t>
            </a:r>
            <a:r>
              <a:rPr lang="ru-RU" dirty="0" smtClean="0"/>
              <a:t> Е</a:t>
            </a:r>
            <a:r>
              <a:rPr lang="ru-RU" dirty="0" smtClean="0"/>
              <a:t>. </a:t>
            </a:r>
            <a:r>
              <a:rPr lang="ru-RU" dirty="0" smtClean="0"/>
              <a:t>– 3 -4 уровень</a:t>
            </a:r>
            <a:endParaRPr lang="ru-RU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473720"/>
              </p:ext>
            </p:extLst>
          </p:nvPr>
        </p:nvGraphicFramePr>
        <p:xfrm>
          <a:off x="574526" y="1412776"/>
          <a:ext cx="5853336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872208"/>
                <a:gridCol w="29730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обучающегося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Планируемый</a:t>
                      </a:r>
                      <a:r>
                        <a:rPr lang="ru-RU" baseline="0" dirty="0" smtClean="0"/>
                        <a:t> уровень </a:t>
                      </a:r>
                      <a:r>
                        <a:rPr lang="ru-RU" baseline="0" dirty="0" err="1" smtClean="0"/>
                        <a:t>сформированност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ФГр</a:t>
                      </a:r>
                      <a:r>
                        <a:rPr lang="ru-RU" baseline="0" dirty="0" smtClean="0"/>
                        <a:t> на апрель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1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Содержательная составляющая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352989"/>
              </p:ext>
            </p:extLst>
          </p:nvPr>
        </p:nvGraphicFramePr>
        <p:xfrm>
          <a:off x="395288" y="1341438"/>
          <a:ext cx="8569200" cy="5039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9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256" t="20852" r="4586" b="21361"/>
          <a:stretch/>
        </p:blipFill>
        <p:spPr>
          <a:xfrm>
            <a:off x="539552" y="908720"/>
            <a:ext cx="1608575" cy="6143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7132"/>
            <a:ext cx="2088232" cy="157753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0170" y="1772816"/>
            <a:ext cx="4572000" cy="258532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r>
              <a:rPr lang="ru-RU" b="1" dirty="0" smtClean="0"/>
              <a:t>Математика</a:t>
            </a:r>
          </a:p>
          <a:p>
            <a:r>
              <a:rPr lang="ru-RU" b="1" dirty="0" smtClean="0"/>
              <a:t>ОГЭ</a:t>
            </a:r>
            <a:r>
              <a:rPr lang="ru-RU" b="1" dirty="0"/>
              <a:t>.</a:t>
            </a:r>
            <a:r>
              <a:rPr lang="ru-RU" dirty="0"/>
              <a:t> Часть 1. Задания 1-5. </a:t>
            </a:r>
          </a:p>
          <a:p>
            <a:r>
              <a:rPr lang="ru-RU" dirty="0"/>
              <a:t>Первый блок задач ОГЭ по математике представляет собой сюжетную практико-ориентированную задачу и содержит пять заданий, для решения которых необходимы базовые знание и навыки решения простейших арифметических и геометрических задач.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0072" y="1821060"/>
            <a:ext cx="3528392" cy="39703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Математика</a:t>
            </a:r>
          </a:p>
          <a:p>
            <a:r>
              <a:rPr lang="ru-RU" b="1" dirty="0" smtClean="0"/>
              <a:t>ВПР. Задача </a:t>
            </a:r>
            <a:r>
              <a:rPr lang="ru-RU" b="1" dirty="0"/>
              <a:t>8. «Строим дом».  </a:t>
            </a:r>
            <a:endParaRPr lang="ru-RU" dirty="0"/>
          </a:p>
          <a:p>
            <a:r>
              <a:rPr lang="ru-RU" dirty="0"/>
              <a:t>При строительстве домов и коттеджей часто встает вопрос о длине стропил для крыши, если уже изготовлены балки. В доме задумано построить двускатную крышу (форма в сечении). Какой длины должны быть стропила, если изготовлены балки АС=8 см и АВ=BF.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Рисунок 53" descr="https://present5.com/presentation/1/124008406_155261657.pdf-img/124008406_155261657.pdf-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559" y="5229200"/>
            <a:ext cx="1829064" cy="143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-36513" y="2105025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34" y="4489369"/>
            <a:ext cx="4355976" cy="20080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49201"/>
            <a:ext cx="1362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493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256" t="20852" r="4586" b="21361"/>
          <a:stretch/>
        </p:blipFill>
        <p:spPr>
          <a:xfrm>
            <a:off x="539552" y="908720"/>
            <a:ext cx="1608575" cy="6143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7132"/>
            <a:ext cx="2088232" cy="157753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0170" y="1772816"/>
            <a:ext cx="4572000" cy="20313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r>
              <a:rPr lang="ru-RU" b="1" dirty="0" smtClean="0"/>
              <a:t>Физика</a:t>
            </a:r>
          </a:p>
          <a:p>
            <a:r>
              <a:rPr lang="ru-RU" b="1" dirty="0" smtClean="0"/>
              <a:t>ОГЭ</a:t>
            </a:r>
            <a:r>
              <a:rPr lang="ru-RU" b="1" dirty="0"/>
              <a:t>.</a:t>
            </a:r>
            <a:r>
              <a:rPr lang="ru-RU" dirty="0"/>
              <a:t> Часть 1. Задания </a:t>
            </a:r>
            <a:r>
              <a:rPr lang="ru-RU" dirty="0" smtClean="0"/>
              <a:t>19-20 </a:t>
            </a:r>
            <a:endParaRPr lang="ru-RU" dirty="0"/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Интерпретировать </a:t>
            </a:r>
            <a:r>
              <a:rPr lang="ru-RU" dirty="0">
                <a:solidFill>
                  <a:srgbClr val="002060"/>
                </a:solidFill>
              </a:rPr>
              <a:t>информацию физического содержания</a:t>
            </a:r>
            <a:r>
              <a:rPr lang="ru-RU" b="1" dirty="0">
                <a:solidFill>
                  <a:srgbClr val="002060"/>
                </a:solidFill>
              </a:rPr>
              <a:t>, применять информацию </a:t>
            </a:r>
            <a:r>
              <a:rPr lang="ru-RU" dirty="0" smtClean="0">
                <a:solidFill>
                  <a:srgbClr val="002060"/>
                </a:solidFill>
              </a:rPr>
              <a:t>из текста </a:t>
            </a:r>
            <a:r>
              <a:rPr lang="ru-RU" dirty="0">
                <a:solidFill>
                  <a:srgbClr val="002060"/>
                </a:solidFill>
              </a:rPr>
              <a:t>при решении учебно-познавательных и учебно-практических задач.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0072" y="1821060"/>
            <a:ext cx="3528392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Физика</a:t>
            </a:r>
          </a:p>
          <a:p>
            <a:r>
              <a:rPr lang="ru-RU" b="1" dirty="0" smtClean="0"/>
              <a:t>ВПР. Задача 4. </a:t>
            </a:r>
            <a:endParaRPr lang="ru-RU" dirty="0"/>
          </a:p>
          <a:p>
            <a:r>
              <a:rPr lang="ru-RU" dirty="0"/>
              <a:t>Марат оставил в багажнике своей машины бутылку воды, несколько гвоздей. После </a:t>
            </a:r>
            <a:r>
              <a:rPr lang="ru-RU" dirty="0" smtClean="0"/>
              <a:t>того, </a:t>
            </a:r>
            <a:r>
              <a:rPr lang="ru-RU" dirty="0"/>
              <a:t>как машина четыре часа простояла на солнце, температура внутри неё достигла 40 °C. Что произошло с предметами в машине? 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-36513" y="2105025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49201"/>
            <a:ext cx="1362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70" y="4293096"/>
            <a:ext cx="5036443" cy="212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400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63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Воспитательная работа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«Экскурсия в Дубовую рощу» (пример)</a:t>
            </a:r>
          </a:p>
          <a:p>
            <a:r>
              <a:rPr lang="ru-RU" dirty="0"/>
              <a:t>В рамках    курсов  внеурочной деятельности «Юный эколог», «Математика в </a:t>
            </a:r>
            <a:r>
              <a:rPr lang="ru-RU" dirty="0" smtClean="0"/>
              <a:t>нашей жизни</a:t>
            </a:r>
            <a:r>
              <a:rPr lang="ru-RU" dirty="0"/>
              <a:t>»</a:t>
            </a:r>
          </a:p>
          <a:p>
            <a:r>
              <a:rPr lang="ru-RU" b="1" dirty="0"/>
              <a:t>Цель: развитие естественно-научной  и математической грамотности</a:t>
            </a:r>
            <a:endParaRPr lang="ru-RU" dirty="0"/>
          </a:p>
          <a:p>
            <a:r>
              <a:rPr lang="ru-RU" b="1" dirty="0"/>
              <a:t>Задачи:</a:t>
            </a:r>
            <a:endParaRPr lang="ru-RU" dirty="0"/>
          </a:p>
          <a:p>
            <a:r>
              <a:rPr lang="ru-RU" b="1" dirty="0"/>
              <a:t>1. Составить маршрут экскурсии (топографический план)</a:t>
            </a:r>
            <a:endParaRPr lang="ru-RU" dirty="0"/>
          </a:p>
          <a:p>
            <a:r>
              <a:rPr lang="ru-RU" b="1" dirty="0"/>
              <a:t>2. Определить пробную площадь (10 квадратных метров)</a:t>
            </a:r>
            <a:endParaRPr lang="ru-RU" dirty="0"/>
          </a:p>
          <a:p>
            <a:r>
              <a:rPr lang="ru-RU" b="1" dirty="0"/>
              <a:t>3. Определить видовой состав растений</a:t>
            </a:r>
            <a:endParaRPr lang="ru-RU" dirty="0"/>
          </a:p>
          <a:p>
            <a:r>
              <a:rPr lang="ru-RU" b="1" dirty="0"/>
              <a:t>4. Определить количественный состав деревьев</a:t>
            </a:r>
            <a:endParaRPr lang="ru-RU" dirty="0"/>
          </a:p>
          <a:p>
            <a:r>
              <a:rPr lang="ru-RU" b="1" dirty="0"/>
              <a:t>5. Определить количественный состав растений всей Дубовой рощи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64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0632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Ресурсное обеспечение формирования </a:t>
            </a:r>
            <a:r>
              <a:rPr lang="ru-RU" sz="3200" dirty="0" err="1" smtClean="0"/>
              <a:t>ФГр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182779"/>
              </p:ext>
            </p:extLst>
          </p:nvPr>
        </p:nvGraphicFramePr>
        <p:xfrm>
          <a:off x="179512" y="1124744"/>
          <a:ext cx="8964488" cy="564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3380"/>
                <a:gridCol w="6841108"/>
              </a:tblGrid>
              <a:tr h="23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Учебные пособия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Ковалёва Г.С.,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Амбарцумова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Э. М., Богданова Н. Н. и др.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Метапредметные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результаты. Стандартизированные материалы для оценки читательской грамотности. Варианты 1-4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АО "Издательство "Просвещение",2021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Ковалева Г.С., Рослова Л.О.,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Квитко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Е.С. и др.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Математическая грамотность. Сборник эталонных заданий. Выпуск 2. Часть1, 2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АО "Издательство "Просвещение"2021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Никишова Е. А., Семенова Г.Ю.,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Вергелес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К. П. Под ред. Г.С. Ковалевой, А.Ю.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Пентина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Естественно-научная грамотность. Сборник эталонных заданий. Выпуск 2, АО "Издательство "Просвещение", 2021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4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1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Платформы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Электронный банк заданий для оценки функциональной грамотности РЭШ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http://fg.resh.edu.ru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Банк заданий для формирования и оценки функциональной грамотности обучающихся основной школы (5-9 классы) ИСРО РАО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http://skiv.instrao.ru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Банк заданий по функциональной грамотности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http://media.prosv.ru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Международная программа по оценке образовательных достижений учащихся ФИОКО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http://fioco.ru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Региональные мониторинги степени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сформированности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читательской, математической и естественнонаучной грамотности обучающихся Самарской области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https://www.sipkro.ru/projects/funktsionalnaya-gramotnost/organizatsiya-i-provedenie-regionalnykh-monitoringov/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МТБ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Ноутбуки (5 шт.) в составе мобильного компьютерного класса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285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50632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Кадровое  обеспечение формирования </a:t>
            </a:r>
            <a:r>
              <a:rPr lang="ru-RU" sz="3200" dirty="0" err="1" smtClean="0"/>
              <a:t>ФГр</a:t>
            </a:r>
            <a:r>
              <a:rPr lang="ru-RU" sz="3200" dirty="0" smtClean="0"/>
              <a:t> в 9 класс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942786"/>
              </p:ext>
            </p:extLst>
          </p:nvPr>
        </p:nvGraphicFramePr>
        <p:xfrm>
          <a:off x="539552" y="1916832"/>
          <a:ext cx="8460433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25"/>
                <a:gridCol w="1839225"/>
                <a:gridCol w="1544948"/>
                <a:gridCol w="323703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ФИО педагога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Преподаваемый предмет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Работает ли в 9 классе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Наличие курсовой подготовки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Лебедева Р.Г.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математика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функциональной грамотности , 2020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mtClean="0"/>
                        <a:t>Зотова Н.В.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математика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функциональной грамотности , 2020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Некрылова</a:t>
                      </a:r>
                      <a:r>
                        <a:rPr lang="ru-RU" sz="1600" dirty="0" smtClean="0"/>
                        <a:t> Е.Е.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физика, химия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функциональной грамотности , 2019г.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Харитонова К.С.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биология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Николаева Е.М.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история, обществознание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функциональной грамотности , 2019г.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Синичкина Е.В.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русский язык, литература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функциональной грамотности , 2020 г.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043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50" y="836712"/>
            <a:ext cx="82296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Кадровое  обеспечение курса «Развитие функциональной грамотности»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86335"/>
              </p:ext>
            </p:extLst>
          </p:nvPr>
        </p:nvGraphicFramePr>
        <p:xfrm>
          <a:off x="179511" y="1484784"/>
          <a:ext cx="888507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22"/>
                <a:gridCol w="1586622"/>
                <a:gridCol w="1586622"/>
                <a:gridCol w="1332760"/>
                <a:gridCol w="27924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Модуль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ФИО педагога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Преподаваемый предмет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Работает ли в 9 классе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Наличие курсовой подготовки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Математическая грамотность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Зотова Н.В.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математика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функциональной грамотности , 2020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Читательская грамотность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Зотова Н.В.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математика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функциональной грамотности , 2020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Естественнонаучная грамотность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Зотова Н.В.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математика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функциональной грамотности , 2020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Креативное мышление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Зотова Н.В.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математика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функциональной грамотности , 2020 г.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5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Особенности реализации модулей программы «Развитие функциональной грамотности» в 21-22 уч. году в 5-8 классах</a:t>
            </a:r>
            <a:endParaRPr lang="ru-RU" sz="2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74768"/>
              </p:ext>
            </p:extLst>
          </p:nvPr>
        </p:nvGraphicFramePr>
        <p:xfrm>
          <a:off x="251520" y="1852036"/>
          <a:ext cx="8568950" cy="462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152128"/>
                <a:gridCol w="1152128"/>
                <a:gridCol w="1080120"/>
                <a:gridCol w="1224134"/>
              </a:tblGrid>
              <a:tr h="538858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класс</a:t>
                      </a:r>
                      <a:endParaRPr lang="ru-RU" sz="2400" dirty="0"/>
                    </a:p>
                  </a:txBody>
                  <a:tcPr/>
                </a:tc>
              </a:tr>
              <a:tr h="538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Читательская грамотность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  <a:tr h="538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Математическая грамотность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  <a:tr h="538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Естественнонаучная</a:t>
                      </a:r>
                      <a:r>
                        <a:rPr lang="ru-RU" sz="2400" baseline="0" dirty="0" smtClean="0"/>
                        <a:t> грамотность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</a:tr>
              <a:tr h="538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Финансовая</a:t>
                      </a:r>
                      <a:r>
                        <a:rPr lang="ru-RU" sz="2400" baseline="0" dirty="0" smtClean="0"/>
                        <a:t> грамотность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  <a:tr h="53885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Креативное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мышление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3D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3D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3D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3D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3D3E3"/>
                    </a:solidFill>
                  </a:tcPr>
                </a:tc>
              </a:tr>
              <a:tr h="5388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 часов</a:t>
                      </a:r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68 </a:t>
                      </a:r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68</a:t>
                      </a:r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68</a:t>
                      </a:r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68</a:t>
                      </a:r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03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Родительское собрание в 8 классе (май 2021) - знакомство с результатами мониторинга </a:t>
            </a:r>
            <a:r>
              <a:rPr lang="ru-RU" dirty="0" err="1"/>
              <a:t>сформированности</a:t>
            </a:r>
            <a:r>
              <a:rPr lang="ru-RU" dirty="0"/>
              <a:t> </a:t>
            </a:r>
            <a:r>
              <a:rPr lang="ru-RU" dirty="0" err="1"/>
              <a:t>ФГр</a:t>
            </a:r>
            <a:r>
              <a:rPr lang="ru-RU" dirty="0"/>
              <a:t> 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2. Родительский </a:t>
            </a:r>
            <a:r>
              <a:rPr lang="ru-RU" dirty="0"/>
              <a:t>всеобуч 9 классе </a:t>
            </a:r>
            <a:r>
              <a:rPr lang="ru-RU" dirty="0" smtClean="0"/>
              <a:t>(сентябрь 2021</a:t>
            </a:r>
            <a:r>
              <a:rPr lang="ru-RU" dirty="0"/>
              <a:t>) - знакомство с учебными задачами, учебными пособиями, электронными </a:t>
            </a:r>
            <a:r>
              <a:rPr lang="ru-RU" dirty="0" smtClean="0"/>
              <a:t>платформами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/>
              <a:t>Родительское собрание в 9 классе </a:t>
            </a:r>
            <a:r>
              <a:rPr lang="ru-RU" dirty="0" smtClean="0"/>
              <a:t>(декабрь </a:t>
            </a:r>
            <a:r>
              <a:rPr lang="ru-RU" dirty="0"/>
              <a:t>2021) -знакомство с технологией тестирования PI</a:t>
            </a:r>
            <a:r>
              <a:rPr lang="en-US" dirty="0"/>
              <a:t>S</a:t>
            </a:r>
            <a:r>
              <a:rPr lang="ru-RU" dirty="0"/>
              <a:t>A, результатами входного </a:t>
            </a:r>
            <a:r>
              <a:rPr lang="ru-RU" dirty="0" smtClean="0"/>
              <a:t>тестирования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Оформление в классных кабинетах и в рекреации информационно-просветительского стенда  по развитию ФГ </a:t>
            </a:r>
            <a:br>
              <a:rPr lang="ru-RU" dirty="0"/>
            </a:br>
            <a:r>
              <a:rPr lang="ru-RU" dirty="0"/>
              <a:t>  5кл с упором на ЕНГ, начальная школа, 6-8 классы - все виды ФГ,  9 класс - с упором на </a:t>
            </a:r>
            <a:r>
              <a:rPr lang="ru-RU" dirty="0" smtClean="0"/>
              <a:t>МГ</a:t>
            </a:r>
          </a:p>
          <a:p>
            <a:r>
              <a:rPr lang="ru-RU" dirty="0" smtClean="0"/>
              <a:t>5</a:t>
            </a:r>
            <a:r>
              <a:rPr lang="ru-RU" dirty="0"/>
              <a:t>. Проведение совместных семинаров-практикумов  (педагоги, родители, дети) по развитию креативного мышления (ноябрь, февраль)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71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Особенности реализации модулей программы «Развитие функциональной грамотности» в 21-22 уч. году в 9 классе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187909"/>
              </p:ext>
            </p:extLst>
          </p:nvPr>
        </p:nvGraphicFramePr>
        <p:xfrm>
          <a:off x="0" y="1329126"/>
          <a:ext cx="8892479" cy="5285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3555"/>
                <a:gridCol w="1222495"/>
                <a:gridCol w="2021819"/>
                <a:gridCol w="1504610"/>
              </a:tblGrid>
              <a:tr h="61411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Модули </a:t>
                      </a:r>
                      <a:r>
                        <a:rPr lang="ru-RU" sz="1800" u="none" strike="noStrike" dirty="0" err="1">
                          <a:effectLst/>
                        </a:rPr>
                        <a:t>ФГр</a:t>
                      </a:r>
                      <a:r>
                        <a:rPr lang="ru-RU" sz="1800" u="none" strike="noStrike" dirty="0">
                          <a:effectLst/>
                        </a:rPr>
                        <a:t>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Кол-во часов по программе в учебный </a:t>
                      </a:r>
                      <a:r>
                        <a:rPr lang="ru-RU" sz="1800" u="none" strike="noStrike" dirty="0" smtClean="0">
                          <a:effectLst/>
                        </a:rPr>
                        <a:t>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из них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тарификация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разовые часы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«Читательская </a:t>
                      </a:r>
                      <a:br>
                        <a:rPr lang="ru-RU" sz="2000" u="none" strike="noStrike" dirty="0">
                          <a:effectLst/>
                        </a:rPr>
                      </a:br>
                      <a:r>
                        <a:rPr lang="ru-RU" sz="2000" u="none" strike="noStrike" dirty="0">
                          <a:effectLst/>
                        </a:rPr>
                        <a:t>грамотность»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 smtClean="0">
                          <a:effectLst/>
                        </a:rPr>
                        <a:t>24</a:t>
                      </a:r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 smtClean="0">
                          <a:effectLst/>
                        </a:rPr>
                        <a:t>0</a:t>
                      </a:r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 smtClean="0">
                          <a:effectLst/>
                        </a:rPr>
                        <a:t>24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5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«Математическая грамотность»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 smtClean="0">
                          <a:effectLst/>
                        </a:rPr>
                        <a:t>42</a:t>
                      </a:r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r>
                        <a:rPr lang="ru-RU" sz="3200" u="none" strike="noStrike" dirty="0" smtClean="0">
                          <a:effectLst/>
                        </a:rPr>
                        <a:t>34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 smtClean="0">
                          <a:effectLst/>
                        </a:rPr>
                        <a:t>8</a:t>
                      </a:r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«Естественнонаучная грамотность»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 smtClean="0">
                          <a:effectLst/>
                        </a:rPr>
                        <a:t>14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 smtClean="0">
                          <a:effectLst/>
                        </a:rPr>
                        <a:t>0</a:t>
                      </a:r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 smtClean="0">
                          <a:effectLst/>
                        </a:rPr>
                        <a:t>14</a:t>
                      </a:r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«Креативное мышление»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r>
                        <a:rPr lang="ru-RU" sz="3200" u="none" strike="noStrike" dirty="0" smtClean="0">
                          <a:effectLst/>
                        </a:rPr>
                        <a:t>22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 smtClean="0">
                          <a:effectLst/>
                        </a:rPr>
                        <a:t>0</a:t>
                      </a:r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r>
                        <a:rPr lang="ru-RU" sz="3200" u="none" strike="noStrike" dirty="0" smtClean="0">
                          <a:effectLst/>
                        </a:rPr>
                        <a:t>22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09" marR="9509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Сроки реализации модулей программы «Развитие функциональной грамотности» в 21-22 уч. году</a:t>
            </a:r>
            <a:br>
              <a:rPr lang="ru-RU" sz="2800" dirty="0" smtClean="0"/>
            </a:br>
            <a:r>
              <a:rPr lang="ru-RU" sz="2800" dirty="0" smtClean="0"/>
              <a:t> в 9 классе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4476"/>
              </p:ext>
            </p:extLst>
          </p:nvPr>
        </p:nvGraphicFramePr>
        <p:xfrm>
          <a:off x="395536" y="1869816"/>
          <a:ext cx="8568954" cy="3317271"/>
        </p:xfrm>
        <a:graphic>
          <a:graphicData uri="http://schemas.openxmlformats.org/drawingml/2006/table">
            <a:tbl>
              <a:tblPr firstRow="1" firstCol="1" bandRow="1"/>
              <a:tblGrid>
                <a:gridCol w="855900"/>
                <a:gridCol w="785600"/>
                <a:gridCol w="919169"/>
                <a:gridCol w="852385"/>
                <a:gridCol w="852970"/>
                <a:gridCol w="852385"/>
                <a:gridCol w="852970"/>
                <a:gridCol w="852970"/>
                <a:gridCol w="891635"/>
                <a:gridCol w="852970"/>
              </a:tblGrid>
              <a:tr h="1136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Часы учебного плана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IX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XI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XII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IV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планируемое тестирование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5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й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час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</a:p>
                  </a:txBody>
                  <a:tcPr marL="60764" marR="6076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5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й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час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ЕНГ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ЕНГ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ЕНГ</a:t>
                      </a:r>
                    </a:p>
                  </a:txBody>
                  <a:tcPr marL="60764" marR="6076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ЕНГ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5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й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час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ЧГ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60764" marR="6076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454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 </a:t>
                      </a:r>
                      <a:r>
                        <a:rPr lang="ru-RU" sz="9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тарификации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48 ч: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из них 16 ч в тарификации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 ч разовые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54 ч: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из них 18 ч в тарификации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 ч разовые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764" marR="60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53583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ЧГ – читательская грамотность</a:t>
            </a:r>
          </a:p>
          <a:p>
            <a:r>
              <a:rPr lang="ru-RU" dirty="0" smtClean="0"/>
              <a:t>МГ – математическая грамотность</a:t>
            </a:r>
          </a:p>
          <a:p>
            <a:r>
              <a:rPr lang="ru-RU" dirty="0" smtClean="0"/>
              <a:t>ЕНГ – естественнонаучная грамотность</a:t>
            </a:r>
          </a:p>
          <a:p>
            <a:r>
              <a:rPr lang="ru-RU" dirty="0" smtClean="0"/>
              <a:t>КМ – креативное мышление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2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Участники тестирования по модели </a:t>
            </a:r>
            <a:r>
              <a:rPr lang="en-US" sz="3200" dirty="0" smtClean="0"/>
              <a:t>PISA</a:t>
            </a:r>
            <a:r>
              <a:rPr lang="ru-RU" sz="3200" dirty="0" smtClean="0"/>
              <a:t> весной 2022 года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488101"/>
              </p:ext>
            </p:extLst>
          </p:nvPr>
        </p:nvGraphicFramePr>
        <p:xfrm>
          <a:off x="539552" y="1844824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310668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обучающегося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полных лет на 01.04.2022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501317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Число 15-летних учащихся в школе по состоянию на 1.04.22 – 5 чел</a:t>
            </a:r>
          </a:p>
          <a:p>
            <a:r>
              <a:rPr lang="ru-RU" dirty="0" smtClean="0"/>
              <a:t>Из них обучаются в 9 классе – 5 чел.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86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08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Мониторинг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функциональной грамотности в 2020-2021 уч. году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911468"/>
              </p:ext>
            </p:extLst>
          </p:nvPr>
        </p:nvGraphicFramePr>
        <p:xfrm>
          <a:off x="179512" y="1196752"/>
          <a:ext cx="8964488" cy="5479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5"/>
                <a:gridCol w="1800200"/>
                <a:gridCol w="1872208"/>
                <a:gridCol w="255577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 мониторинга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Уровень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Дата проведения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Ресурс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Мониторинг </a:t>
                      </a:r>
                      <a:r>
                        <a:rPr lang="ru-RU" sz="1600" dirty="0" err="1">
                          <a:effectLst/>
                        </a:rPr>
                        <a:t>сформированности</a:t>
                      </a:r>
                      <a:r>
                        <a:rPr lang="ru-RU" sz="1600" dirty="0">
                          <a:effectLst/>
                        </a:rPr>
                        <a:t> функциональной грамотности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Внутришкольный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01.12.2020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«АСУ РСО. Сетевой город». Модуль РОСТ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Мониторинг </a:t>
                      </a:r>
                      <a:r>
                        <a:rPr lang="ru-RU" sz="1600" dirty="0" err="1">
                          <a:effectLst/>
                        </a:rPr>
                        <a:t>сформированности</a:t>
                      </a:r>
                      <a:r>
                        <a:rPr lang="ru-RU" sz="1600" dirty="0">
                          <a:effectLst/>
                        </a:rPr>
                        <a:t> функциональной грамотности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Региональный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10.12.2020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«АСУ РСО. Сетевой город». Модуль РОСТ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Мониторинг сформированности математической грамотности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Внутришкольный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01.04.2021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«Электронный банк заданий для оценки функциональной грамотности» РЭШ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Мониторинг сформированности читательской грамотности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Внутришкольный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14.04.2021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«Электронный банк заданий для оценки функциональной грамотности» РЭШ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Мониторинг сформированности естественно-научной грамотности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Внутришкольный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28.04.2021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«Электронный банк заданий для оценки функциональной грамотности» РЭШ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60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40417723"/>
              </p:ext>
            </p:extLst>
          </p:nvPr>
        </p:nvGraphicFramePr>
        <p:xfrm>
          <a:off x="323528" y="76470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388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9470528"/>
              </p:ext>
            </p:extLst>
          </p:nvPr>
        </p:nvGraphicFramePr>
        <p:xfrm>
          <a:off x="323528" y="764704"/>
          <a:ext cx="842493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636" y="4077072"/>
            <a:ext cx="6552728" cy="21005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ru-RU" sz="1600" spc="-10" dirty="0">
                <a:latin typeface="Calibri"/>
                <a:cs typeface="Calibri"/>
              </a:rPr>
              <a:t>Показатель</a:t>
            </a:r>
            <a:r>
              <a:rPr lang="ru-RU" sz="1600" spc="5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качества</a:t>
            </a:r>
            <a:r>
              <a:rPr lang="ru-RU" sz="1600" spc="10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образования</a:t>
            </a:r>
            <a:r>
              <a:rPr lang="ru-RU" sz="1600" spc="15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стран-лидеров</a:t>
            </a:r>
            <a:r>
              <a:rPr lang="ru-RU" sz="1600" spc="15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(в</a:t>
            </a:r>
            <a:r>
              <a:rPr lang="ru-RU" sz="1600" dirty="0">
                <a:latin typeface="Calibri"/>
                <a:cs typeface="Calibri"/>
              </a:rPr>
              <a:t> </a:t>
            </a:r>
            <a:r>
              <a:rPr lang="ru-RU" sz="1600" spc="-10" dirty="0">
                <a:latin typeface="Calibri"/>
                <a:cs typeface="Calibri"/>
              </a:rPr>
              <a:t>целом</a:t>
            </a:r>
            <a:r>
              <a:rPr lang="ru-RU" sz="1600" spc="5" dirty="0">
                <a:latin typeface="Calibri"/>
                <a:cs typeface="Calibri"/>
              </a:rPr>
              <a:t> </a:t>
            </a:r>
            <a:r>
              <a:rPr lang="ru-RU" sz="1600" dirty="0">
                <a:latin typeface="Calibri"/>
                <a:cs typeface="Calibri"/>
              </a:rPr>
              <a:t>по</a:t>
            </a:r>
            <a:r>
              <a:rPr lang="ru-RU" sz="1600" spc="-10" dirty="0">
                <a:latin typeface="Calibri"/>
                <a:cs typeface="Calibri"/>
              </a:rPr>
              <a:t> исследованию</a:t>
            </a:r>
            <a:r>
              <a:rPr lang="ru-RU" sz="1600" spc="15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PISA):</a:t>
            </a:r>
            <a:endParaRPr lang="ru-RU" sz="1600" dirty="0">
              <a:latin typeface="Calibri"/>
              <a:cs typeface="Calibri"/>
            </a:endParaRPr>
          </a:p>
          <a:p>
            <a:pPr marL="227329" indent="-215265">
              <a:lnSpc>
                <a:spcPct val="100000"/>
              </a:lnSpc>
              <a:spcBef>
                <a:spcPts val="335"/>
              </a:spcBef>
              <a:buFont typeface="Microsoft Sans Serif"/>
              <a:buChar char="•"/>
              <a:tabLst>
                <a:tab pos="227329" algn="l"/>
                <a:tab pos="227965" algn="l"/>
              </a:tabLst>
            </a:pPr>
            <a:r>
              <a:rPr lang="ru-RU" sz="1600" spc="-15" dirty="0">
                <a:latin typeface="Calibri"/>
                <a:cs typeface="Calibri"/>
              </a:rPr>
              <a:t>доля</a:t>
            </a:r>
            <a:r>
              <a:rPr lang="ru-RU" sz="1600" spc="225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хорошо</a:t>
            </a:r>
            <a:r>
              <a:rPr lang="ru-RU" sz="1600" spc="220" dirty="0">
                <a:latin typeface="Calibri"/>
                <a:cs typeface="Calibri"/>
              </a:rPr>
              <a:t> </a:t>
            </a:r>
            <a:r>
              <a:rPr lang="ru-RU" sz="1600" spc="-10" dirty="0">
                <a:latin typeface="Calibri"/>
                <a:cs typeface="Calibri"/>
              </a:rPr>
              <a:t>подготовленных</a:t>
            </a:r>
            <a:r>
              <a:rPr lang="ru-RU" sz="1600" spc="240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учащихся</a:t>
            </a:r>
            <a:r>
              <a:rPr lang="ru-RU" sz="1600" spc="220" dirty="0">
                <a:latin typeface="Calibri"/>
                <a:cs typeface="Calibri"/>
              </a:rPr>
              <a:t> </a:t>
            </a:r>
            <a:r>
              <a:rPr lang="ru-RU" sz="1600" dirty="0">
                <a:latin typeface="Calibri"/>
                <a:cs typeface="Calibri"/>
              </a:rPr>
              <a:t>к</a:t>
            </a:r>
            <a:r>
              <a:rPr lang="ru-RU" sz="1600" spc="220" dirty="0">
                <a:latin typeface="Calibri"/>
                <a:cs typeface="Calibri"/>
              </a:rPr>
              <a:t> </a:t>
            </a:r>
            <a:r>
              <a:rPr lang="ru-RU" sz="1600" spc="-10" dirty="0">
                <a:latin typeface="Calibri"/>
                <a:cs typeface="Calibri"/>
              </a:rPr>
              <a:t>продолжению</a:t>
            </a:r>
            <a:r>
              <a:rPr lang="ru-RU" sz="1600" spc="225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образования</a:t>
            </a:r>
            <a:r>
              <a:rPr lang="ru-RU" sz="1600" spc="229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(3,4</a:t>
            </a:r>
            <a:r>
              <a:rPr lang="ru-RU" sz="1600" spc="220" dirty="0">
                <a:latin typeface="Calibri"/>
                <a:cs typeface="Calibri"/>
              </a:rPr>
              <a:t> </a:t>
            </a:r>
            <a:r>
              <a:rPr lang="ru-RU" sz="1600" dirty="0">
                <a:latin typeface="Calibri"/>
                <a:cs typeface="Calibri"/>
              </a:rPr>
              <a:t>уровень)</a:t>
            </a:r>
            <a:r>
              <a:rPr lang="ru-RU" sz="1600" spc="225" dirty="0">
                <a:latin typeface="Calibri"/>
                <a:cs typeface="Calibri"/>
              </a:rPr>
              <a:t> </a:t>
            </a:r>
            <a:r>
              <a:rPr lang="ru-RU" sz="1600" dirty="0">
                <a:latin typeface="Calibri"/>
                <a:cs typeface="Calibri"/>
              </a:rPr>
              <a:t>-</a:t>
            </a:r>
          </a:p>
          <a:p>
            <a:pPr marL="227329">
              <a:lnSpc>
                <a:spcPct val="100000"/>
              </a:lnSpc>
            </a:pPr>
            <a:r>
              <a:rPr lang="ru-RU" sz="1600" b="1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lang="ru-RU" sz="16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>
                <a:solidFill>
                  <a:srgbClr val="C00000"/>
                </a:solidFill>
                <a:latin typeface="Calibri"/>
                <a:cs typeface="Calibri"/>
              </a:rPr>
              <a:t>менее</a:t>
            </a:r>
            <a:r>
              <a:rPr lang="ru-RU" sz="16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>
                <a:solidFill>
                  <a:srgbClr val="C00000"/>
                </a:solidFill>
                <a:latin typeface="Calibri"/>
                <a:cs typeface="Calibri"/>
              </a:rPr>
              <a:t>40%</a:t>
            </a:r>
            <a:r>
              <a:rPr lang="ru-RU"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>
                <a:solidFill>
                  <a:srgbClr val="C00000"/>
                </a:solidFill>
                <a:latin typeface="Calibri"/>
                <a:cs typeface="Calibri"/>
              </a:rPr>
              <a:t>(ГБОУ</a:t>
            </a:r>
            <a:r>
              <a:rPr lang="ru-RU" sz="16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>
                <a:solidFill>
                  <a:srgbClr val="C00000"/>
                </a:solidFill>
                <a:latin typeface="Calibri"/>
                <a:cs typeface="Calibri"/>
              </a:rPr>
              <a:t>СОШ</a:t>
            </a:r>
            <a:r>
              <a:rPr lang="ru-RU" sz="16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lang="ru-RU" sz="1600" b="1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r>
              <a:rPr lang="ru-RU" sz="16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 smtClean="0">
                <a:solidFill>
                  <a:srgbClr val="C00000"/>
                </a:solidFill>
                <a:latin typeface="Calibri"/>
                <a:cs typeface="Calibri"/>
              </a:rPr>
              <a:t>Герасимовка</a:t>
            </a:r>
            <a:r>
              <a:rPr lang="ru-RU" sz="1600" b="1" spc="-55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Calibri"/>
                <a:cs typeface="Calibri"/>
              </a:rPr>
              <a:t>– </a:t>
            </a:r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20</a:t>
            </a:r>
            <a:r>
              <a:rPr lang="ru-RU" sz="1600" b="1" spc="-5" dirty="0" smtClean="0">
                <a:solidFill>
                  <a:srgbClr val="C00000"/>
                </a:solidFill>
                <a:latin typeface="Calibri"/>
                <a:cs typeface="Calibri"/>
              </a:rPr>
              <a:t>%);</a:t>
            </a:r>
            <a:endParaRPr lang="ru-RU" sz="1600" dirty="0">
              <a:latin typeface="Calibri"/>
              <a:cs typeface="Calibri"/>
            </a:endParaRPr>
          </a:p>
          <a:p>
            <a:pPr marL="227329" marR="6985" indent="-215265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227329" algn="l"/>
                <a:tab pos="227965" algn="l"/>
              </a:tabLst>
            </a:pPr>
            <a:r>
              <a:rPr lang="ru-RU" sz="1600" spc="-15" dirty="0">
                <a:latin typeface="Calibri"/>
                <a:cs typeface="Calibri"/>
              </a:rPr>
              <a:t>доля</a:t>
            </a:r>
            <a:r>
              <a:rPr lang="ru-RU" sz="1600" spc="114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выпускников</a:t>
            </a:r>
            <a:r>
              <a:rPr lang="ru-RU" sz="1600" spc="105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основной</a:t>
            </a:r>
            <a:r>
              <a:rPr lang="ru-RU" sz="1600" spc="110" dirty="0">
                <a:latin typeface="Calibri"/>
                <a:cs typeface="Calibri"/>
              </a:rPr>
              <a:t> </a:t>
            </a:r>
            <a:r>
              <a:rPr lang="ru-RU" sz="1600" spc="-15" dirty="0">
                <a:latin typeface="Calibri"/>
                <a:cs typeface="Calibri"/>
              </a:rPr>
              <a:t>школы,</a:t>
            </a:r>
            <a:r>
              <a:rPr lang="ru-RU" sz="1600" spc="95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демонстрирующих</a:t>
            </a:r>
            <a:r>
              <a:rPr lang="ru-RU" sz="1600" spc="120" dirty="0">
                <a:latin typeface="Calibri"/>
                <a:cs typeface="Calibri"/>
              </a:rPr>
              <a:t> </a:t>
            </a:r>
            <a:r>
              <a:rPr lang="ru-RU" sz="1600" dirty="0">
                <a:latin typeface="Calibri"/>
                <a:cs typeface="Calibri"/>
              </a:rPr>
              <a:t>самые</a:t>
            </a:r>
            <a:r>
              <a:rPr lang="ru-RU" sz="1600" spc="90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высокие</a:t>
            </a:r>
            <a:r>
              <a:rPr lang="ru-RU" sz="1600" spc="400" dirty="0">
                <a:latin typeface="Calibri"/>
                <a:cs typeface="Calibri"/>
              </a:rPr>
              <a:t> </a:t>
            </a:r>
            <a:r>
              <a:rPr lang="ru-RU" sz="1600" spc="-15" dirty="0">
                <a:latin typeface="Calibri"/>
                <a:cs typeface="Calibri"/>
              </a:rPr>
              <a:t>результаты </a:t>
            </a:r>
            <a:r>
              <a:rPr lang="ru-RU" sz="1600" spc="-305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(5,6</a:t>
            </a:r>
            <a:r>
              <a:rPr lang="ru-RU" sz="1600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уровень)</a:t>
            </a:r>
            <a:r>
              <a:rPr lang="ru-RU" sz="1600" spc="5" dirty="0">
                <a:latin typeface="Calibri"/>
                <a:cs typeface="Calibri"/>
              </a:rPr>
              <a:t> </a:t>
            </a:r>
            <a:r>
              <a:rPr lang="ru-RU" sz="1600" dirty="0">
                <a:latin typeface="Calibri"/>
                <a:cs typeface="Calibri"/>
              </a:rPr>
              <a:t>-</a:t>
            </a:r>
            <a:r>
              <a:rPr lang="ru-RU" sz="1600" spc="-5" dirty="0">
                <a:latin typeface="Calibri"/>
                <a:cs typeface="Calibri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lang="ru-RU" sz="16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>
                <a:solidFill>
                  <a:srgbClr val="C00000"/>
                </a:solidFill>
                <a:latin typeface="Calibri"/>
                <a:cs typeface="Calibri"/>
              </a:rPr>
              <a:t>менее</a:t>
            </a:r>
            <a:r>
              <a:rPr lang="ru-RU" sz="16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>
                <a:solidFill>
                  <a:srgbClr val="C00000"/>
                </a:solidFill>
                <a:latin typeface="Calibri"/>
                <a:cs typeface="Calibri"/>
              </a:rPr>
              <a:t>11%</a:t>
            </a:r>
            <a:r>
              <a:rPr lang="ru-RU" sz="16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>
                <a:solidFill>
                  <a:srgbClr val="C00000"/>
                </a:solidFill>
                <a:latin typeface="Calibri"/>
                <a:cs typeface="Calibri"/>
              </a:rPr>
              <a:t>(ГБОУ</a:t>
            </a:r>
            <a:r>
              <a:rPr lang="ru-RU" sz="16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>
                <a:solidFill>
                  <a:srgbClr val="C00000"/>
                </a:solidFill>
                <a:latin typeface="Calibri"/>
                <a:cs typeface="Calibri"/>
              </a:rPr>
              <a:t>СОШ</a:t>
            </a:r>
            <a:r>
              <a:rPr lang="ru-RU" sz="16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с. Герасимовка</a:t>
            </a:r>
            <a:r>
              <a:rPr lang="ru-RU" sz="1600" b="1" spc="-4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lang="ru-RU" sz="16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600" b="1" spc="-5" dirty="0">
                <a:solidFill>
                  <a:srgbClr val="C00000"/>
                </a:solidFill>
                <a:latin typeface="Calibri"/>
                <a:cs typeface="Calibri"/>
              </a:rPr>
              <a:t>0%);</a:t>
            </a:r>
            <a:endParaRPr lang="ru-RU"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0208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947</TotalTime>
  <Words>2307</Words>
  <Application>Microsoft Office PowerPoint</Application>
  <PresentationFormat>Экран (4:3)</PresentationFormat>
  <Paragraphs>536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Презентация PowerPoint</vt:lpstr>
      <vt:lpstr>Основные этапы деятельности администрации по формированию ФГ на 2021-2022 уч. год</vt:lpstr>
      <vt:lpstr>Особенности реализации модулей программы «Развитие функциональной грамотности» в 21-22 уч. году в 5-8 классах</vt:lpstr>
      <vt:lpstr>Особенности реализации модулей программы «Развитие функциональной грамотности» в 21-22 уч. году в 9 классе</vt:lpstr>
      <vt:lpstr>Сроки реализации модулей программы «Развитие функциональной грамотности» в 21-22 уч. году  в 9 классе</vt:lpstr>
      <vt:lpstr>Участники тестирования по модели PISA весной 2022 года</vt:lpstr>
      <vt:lpstr>Мониторинг сформированности функциональной грамотности в 2020-2021 уч. году</vt:lpstr>
      <vt:lpstr>Презентация PowerPoint</vt:lpstr>
      <vt:lpstr>Презентация PowerPoint</vt:lpstr>
      <vt:lpstr>Презентация PowerPoint</vt:lpstr>
      <vt:lpstr>Организация мониторинга ФГр в 2021-2022 уч.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Уровни сформированности функциональной грамотности </vt:lpstr>
      <vt:lpstr>Содержательная составляющая</vt:lpstr>
      <vt:lpstr>Презентация PowerPoint</vt:lpstr>
      <vt:lpstr>Презентация PowerPoint</vt:lpstr>
      <vt:lpstr>Воспитательная работа</vt:lpstr>
      <vt:lpstr>Ресурсное обеспечение формирования ФГр</vt:lpstr>
      <vt:lpstr>Кадровое  обеспечение формирования ФГр в 9 класс</vt:lpstr>
      <vt:lpstr>Кадровое  обеспечение курса «Развитие функциональной грамотности»</vt:lpstr>
      <vt:lpstr>Работа с родителями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42</cp:revision>
  <cp:lastPrinted>2021-10-06T09:45:27Z</cp:lastPrinted>
  <dcterms:created xsi:type="dcterms:W3CDTF">2021-10-03T19:11:03Z</dcterms:created>
  <dcterms:modified xsi:type="dcterms:W3CDTF">2022-04-26T18:40:32Z</dcterms:modified>
</cp:coreProperties>
</file>