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DB08ae3ELCdNInoCExDl1Ay/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23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c546e0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c546e0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0c546e0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0c546e0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AE5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rgbClr val="BFBFBF"/>
          </a:solidFill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rbel"/>
              <a:buNone/>
            </a:pPr>
            <a:r>
              <a:rPr lang="ru-RU" sz="240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>
                <a:solidFill>
                  <a:srgbClr val="CC3300"/>
                </a:solidFill>
              </a:rPr>
            </a:br>
            <a:r>
              <a:rPr lang="ru-RU" sz="2400">
                <a:solidFill>
                  <a:srgbClr val="CC3300"/>
                </a:solidFill>
              </a:rPr>
              <a:t>ГБОУ ДО СО СОЦДЮТТ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58725" y="3563346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подготовил зав. отделом - А.В.Дрига, p.ddtt@mail.ru, https://vk.com/profilaktika.ddtt.samara, тел.+79053030200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Административная ответственность родителей </a:t>
            </a:r>
            <a:br>
              <a:rPr lang="ru-RU" sz="4400" b="1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400" b="1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(законных представителей) за несоблюдение детьми правил дорожного движения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 b="1"/>
              <a:t>ЗАПРЕЩЕНО: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1. </a:t>
            </a:r>
            <a:r>
              <a:rPr lang="ru-RU" sz="2000"/>
              <a:t>Ездить без застегнутого мотошлема.</a:t>
            </a:r>
            <a:br>
              <a:rPr lang="ru-RU" sz="2000"/>
            </a:br>
            <a:r>
              <a:rPr lang="ru-RU" sz="2000"/>
              <a:t>2. Ездить по тротуарам.</a:t>
            </a:r>
            <a:br>
              <a:rPr lang="ru-RU" sz="2000"/>
            </a:br>
            <a:r>
              <a:rPr lang="ru-RU" sz="2000"/>
              <a:t>2. Ездить, держась одной рукой.</a:t>
            </a:r>
            <a:br>
              <a:rPr lang="ru-RU" sz="2000"/>
            </a:br>
            <a:r>
              <a:rPr lang="ru-RU" sz="2000"/>
              <a:t>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/>
            </a:br>
            <a:r>
              <a:rPr lang="ru-RU" sz="200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/>
            </a:br>
            <a:r>
              <a:rPr lang="ru-RU" sz="2000"/>
              <a:t>5. ПЕРЕВОЗИТЬ ПАССАЖИРОВ (</a:t>
            </a:r>
            <a:r>
              <a:rPr lang="ru-RU" sz="2000" b="1"/>
              <a:t>если водитель имеет стаж менее 2 лет (Статья 12.23 КоАП РФ)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6. Буксировать мопед.</a:t>
            </a:r>
            <a:r>
              <a:rPr lang="ru-RU" sz="1800"/>
              <a:t/>
            </a:r>
            <a:br>
              <a:rPr lang="ru-RU" sz="1800"/>
            </a:br>
            <a:endParaRPr sz="1800"/>
          </a:p>
        </p:txBody>
      </p:sp>
      <p:sp>
        <p:nvSpPr>
          <p:cNvPr id="153" name="Google Shape;153;p10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Если начинающий водитель мопеда, мотоцикла и т.д. будет перевозить пассажиров до 12 лет перевозка которых и вовсе запрещена на заднем сидении мотоциклов и мопедов, то штраф будет выписан по более строгой части 3, статьи 12.23 КоАП РФ, а это уже не минимальный штраф, а 3000 рублей 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3300"/>
                </a:solidFill>
                <a:latin typeface="Open Sans"/>
                <a:ea typeface="Open Sans"/>
                <a:cs typeface="Open Sans"/>
                <a:sym typeface="Open Sans"/>
              </a:rPr>
              <a:t>Обязательно использование застегнутого мотошлема!</a:t>
            </a:r>
            <a:endParaRPr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 b="1"/>
              <a:t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</a:t>
            </a:r>
            <a:br>
              <a:rPr lang="ru-RU" sz="2300" b="1"/>
            </a:br>
            <a:r>
              <a:rPr lang="ru-RU" sz="2300" b="1"/>
              <a:t>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a:t>
            </a:r>
            <a:endParaRPr sz="2300" b="1"/>
          </a:p>
        </p:txBody>
      </p:sp>
      <p:sp>
        <p:nvSpPr>
          <p:cNvPr id="160" name="Google Shape;160;p11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Согласно пп. 1.2ст 1073, п. ст. 1074 ГК РФ родители (законные представители) отвечают 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родители позволяют ребенку кататься на велосипеде без присмотра, то только они ответственны за выезд на проезжую часть!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поселке Безенчук водитель «ВАЗовской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вы купили ребенку велосипед, то объясните ему правила пользования, требуя их неукоснительного выполнения.</a:t>
            </a:r>
            <a:endParaRPr/>
          </a:p>
        </p:txBody>
      </p:sp>
      <p:pic>
        <p:nvPicPr>
          <p:cNvPr id="172" name="Google Shape;17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5138" y="769816"/>
            <a:ext cx="6318738" cy="532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a:t>
            </a:r>
            <a:endParaRPr/>
          </a:p>
        </p:txBody>
      </p:sp>
      <p:pic>
        <p:nvPicPr>
          <p:cNvPr id="178" name="Google Shape;17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7066" y="774944"/>
            <a:ext cx="5209931" cy="520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2020 г. 14-ти летний велосипедист погиб в результате ДТП.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57-летний водитель, допустил 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велосипедист получил травмы, не совместимые с жизнью и скончался до приезда скорой медицинской помощи.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8-миклассник направлялся домой на подаренном родителями велосипеде.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700"/>
              <a:t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a:t>
            </a:r>
            <a:endParaRPr sz="3500"/>
          </a:p>
        </p:txBody>
      </p:sp>
      <p:pic>
        <p:nvPicPr>
          <p:cNvPr id="185" name="Google Shape;18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60068" y="787211"/>
            <a:ext cx="5369169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0067" y="3516624"/>
            <a:ext cx="5369169" cy="26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9192967" y="1476736"/>
            <a:ext cx="2700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Кошкинском районе Самарской области, мальчик 2006 года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рождения, учащийся 8 класса ГБОУ СОШ с.Надеждино, при управлении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скутером нарушил правило расположения транспортного средства на проезжей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части, в результате чего совершил дорожно-транспортное происшествие.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ru-RU" sz="3200" b="1"/>
              <a:t>Родители, будьте благоразумны!</a:t>
            </a:r>
            <a:endParaRPr sz="3200" b="1"/>
          </a:p>
        </p:txBody>
      </p:sp>
      <p:pic>
        <p:nvPicPr>
          <p:cNvPr id="193" name="Google Shape;193;p16" descr="https://yandex.ru/turbo/avatars/get-turbo/3581628/rtha0d1adb56e68ea7556e3c211f1830119/max_g480_c12_r2x3_pd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21" y="802175"/>
            <a:ext cx="457200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 descr="https://avatars.mds.yandex.net/get-turbo/3273569/rth3121b5ec77ca0be95eb8ec33c694e843/max_g480_c12_r2x3_pd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347" y="3193245"/>
            <a:ext cx="4275748" cy="2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8256221" y="1406059"/>
            <a:ext cx="3560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июля, в шесть часов вечера в Кинельском районе двое детей на квадроцикле врезались в иномарку. 13-летний мальчик, управлявший квадроциклом,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серьезные травмы и были госпитализированы.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Купив ребенку мопед, родители ставят его жизнь под удар!</a:t>
            </a:r>
            <a:endParaRPr sz="44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произошло ДТП  в Богатовском районе.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Около </a:t>
            </a: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 часов ночи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два подростка двигались в селе Ивановка по дороге на мопеде.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Мальчик </a:t>
            </a:r>
            <a:r>
              <a:rPr lang="ru-RU" sz="2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13ти лет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с многочисленными травмами в больницу госпитализирован 13ти летний водитель мопеда и его 16ти летний пассажир.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2" name="Google Shape;202;p17" descr="C:\Users\Elmera\.r.saver\Desktop\Дрига А.В\родители - пример\QqDmm8PDr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65" y="1879834"/>
            <a:ext cx="3512233" cy="35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За несколько секунд это опасное развлечение подорвало здоровье двух несовершеннолетних.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По факту ДТП возбуждено уголовное дело.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 b="1"/>
              <a:t>22.9.</a:t>
            </a:r>
            <a:r>
              <a:rPr lang="ru-RU" sz="180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</a:t>
            </a:r>
            <a:br>
              <a:rPr lang="ru-RU" sz="1800"/>
            </a:br>
            <a:r>
              <a:rPr lang="ru-RU" sz="1800"/>
              <a:t>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автомобиле перевозить детей на заднем сиденье в возрасте до 7 лет необходимо только в специальном детском удерживающем устройстве.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кресла ЕЭК ООН N 44-04 (ГОСТ Р 41.44-2005)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104229" y="824306"/>
            <a:ext cx="7765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первое полугодие 2021 года на территории Самарской области  в ДТП 154 ребенка получили ранения и  5 погибли! </a:t>
            </a:r>
            <a:b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Все погибшие дети были пассажирами.</a:t>
            </a:r>
            <a: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/>
            </a:r>
            <a:br>
              <a:rPr lang="ru-RU" sz="4000"/>
            </a:br>
            <a:endParaRPr sz="4000"/>
          </a:p>
        </p:txBody>
      </p:sp>
      <p:pic>
        <p:nvPicPr>
          <p:cNvPr id="217" name="Google Shape;217;p19" descr="C:\Users\Elmera\.r.saver\Desktop\Дрига А.В\родители - пример\6E-ZagFP3r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47" y="1772530"/>
            <a:ext cx="7785065" cy="408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Адаптеры («направляющие лямки», адаптеры ФЭСТ), которые ранее позиционировались как детские удерживающие устройства и рекомендовались производителями для использования при перевозке детей в салонах автомобилей в настоящее время, в соответствии с поправками к Правилам ООН, устанавливающим требования к детским удерживающим устройствам, рассматривается ТОЛЬКО как составной элемент детской удерживающей системы и не могут официально утверждаться отдельно в качестве такой системы.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Адаптеры ремня безопасности не являются детскими удерживающими устройствами!</a:t>
            </a:r>
            <a:endParaRPr/>
          </a:p>
        </p:txBody>
      </p:sp>
      <p:cxnSp>
        <p:nvCxnSpPr>
          <p:cNvPr id="220" name="Google Shape;220;p19"/>
          <p:cNvCxnSpPr/>
          <p:nvPr/>
        </p:nvCxnSpPr>
        <p:spPr>
          <a:xfrm>
            <a:off x="4867422" y="1786597"/>
            <a:ext cx="36680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 rot="10800000" flipH="1">
            <a:off x="4867422" y="1786597"/>
            <a:ext cx="35309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Последствием 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/>
            </a:br>
            <a:endParaRPr sz="400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sz="2800" b="1">
              <a:solidFill>
                <a:srgbClr val="CC33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соответствии со статьей 12.29 КоАП РФ  нарушение ПДД лицом, управляющим велосипедом, влечет наложение административного штрафа.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КоАП РФ Статья 12.24. </a:t>
            </a: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Нарушение,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ctrTitle"/>
          </p:nvPr>
        </p:nvSpPr>
        <p:spPr>
          <a:xfrm>
            <a:off x="929950" y="3344673"/>
            <a:ext cx="74670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</a:t>
            </a:r>
            <a:endParaRPr sz="2100" b="1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/>
            </a:r>
            <a:br>
              <a:rPr lang="ru-RU" sz="2100" b="1"/>
            </a:br>
            <a:r>
              <a:rPr lang="ru-RU" sz="2500" b="1">
                <a:solidFill>
                  <a:srgbClr val="CC3300"/>
                </a:solidFill>
              </a:rPr>
              <a:t>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</a:t>
            </a:r>
            <a:r>
              <a:rPr lang="ru-RU" sz="2200" b="1">
                <a:solidFill>
                  <a:srgbClr val="CC3300"/>
                </a:solidFill>
              </a:rPr>
              <a:t/>
            </a:r>
            <a:br>
              <a:rPr lang="ru-RU" sz="2200" b="1">
                <a:solidFill>
                  <a:srgbClr val="CC3300"/>
                </a:solidFill>
              </a:rPr>
            </a:br>
            <a:endParaRPr sz="2200" b="1">
              <a:solidFill>
                <a:srgbClr val="CC3300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96898" y="761806"/>
            <a:ext cx="8933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Средства индивидуальной мобильности (СИМ)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- (электро-)самокаты, сигвеи, гироскутеры,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моноколёса и т.д.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c546e078_0_0"/>
          <p:cNvSpPr txBox="1">
            <a:spLocks noGrp="1"/>
          </p:cNvSpPr>
          <p:nvPr>
            <p:ph type="ctrTitle"/>
          </p:nvPr>
        </p:nvSpPr>
        <p:spPr>
          <a:xfrm>
            <a:off x="365300" y="2327450"/>
            <a:ext cx="8381400" cy="325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Для передвижения на данных средствах необходимо выбирать подходящую площадку для катания, использовать защитную экипировку.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скорость, останавливать средства плавно и аккуратно.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дистанцию до людей‍, любых объектов и предметов во избежание столкновений и несчастных случаев.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</a:t>
            </a:r>
            <a:endParaRPr sz="180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при движении на средствах индивидуальной мобильности пользоваться мобильным телефоном или другими гаджетами, слушать музыку в наушниках.</a:t>
            </a:r>
            <a:endParaRPr sz="5610"/>
          </a:p>
        </p:txBody>
      </p:sp>
      <p:sp>
        <p:nvSpPr>
          <p:cNvPr id="234" name="Google Shape;234;ge0c546e078_0_0"/>
          <p:cNvSpPr txBox="1"/>
          <p:nvPr/>
        </p:nvSpPr>
        <p:spPr>
          <a:xfrm>
            <a:off x="9279275" y="1920900"/>
            <a:ext cx="30000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20" b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Выезд на проезжую часть для пешеходов на средствах индивидуальной мобильности ЗАПРЕЩЕН!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ctrTitle"/>
          </p:nvPr>
        </p:nvSpPr>
        <p:spPr>
          <a:xfrm>
            <a:off x="1209825" y="1256456"/>
            <a:ext cx="7315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a:t>
            </a:r>
            <a:endParaRPr sz="6100"/>
          </a:p>
        </p:txBody>
      </p:sp>
      <p:sp>
        <p:nvSpPr>
          <p:cNvPr id="240" name="Google Shape;240;p21"/>
          <p:cNvSpPr txBox="1"/>
          <p:nvPr/>
        </p:nvSpPr>
        <p:spPr>
          <a:xfrm>
            <a:off x="1209822" y="3102255"/>
            <a:ext cx="709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приоритет!</a:t>
            </a:r>
            <a:endParaRPr sz="1900" b="1"/>
          </a:p>
        </p:txBody>
      </p:sp>
      <p:sp>
        <p:nvSpPr>
          <p:cNvPr id="241" name="Google Shape;241;p21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Правила для пешеходов, использующих СИМ регулируются ст. 12.29 КоАП. Нарушение карается штрафом в 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800 рублей за любое нарушение ПДД «иным лицом, участвующим в дорожном движении»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700"/>
              <a:t>Водитель «Хендай» двигался по прилегающий территории, допустил наезд на несовершеннолетнего пешехода - мальчика 2017 года рождения, который </a:t>
            </a:r>
            <a:r>
              <a:rPr lang="ru-RU" sz="1700" b="1">
                <a:solidFill>
                  <a:srgbClr val="CC3300"/>
                </a:solidFill>
              </a:rPr>
              <a:t>ВЫЕХАЛ НА САМОКАТЕ ИЗ-ЗА ПРИПАРКОВАННОГО АВТОМОБИЛЯ.</a:t>
            </a:r>
            <a:r>
              <a:rPr lang="ru-RU" sz="1700"/>
              <a:t/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Автоледи  ВО ДВОРЕ ДОМА не убедилась в безопасности и совершила наезд на несовершеннолетнего пешехода-мальчика, который находился слева от автомобиля.</a:t>
            </a:r>
            <a:br>
              <a:rPr lang="ru-RU" sz="1700"/>
            </a:br>
            <a:r>
              <a:rPr lang="ru-RU" sz="1700"/>
              <a:t>В результате ДТП мальчику назначено амбулаторное лечение.</a:t>
            </a:r>
            <a:endParaRPr sz="1700"/>
          </a:p>
        </p:txBody>
      </p:sp>
      <p:pic>
        <p:nvPicPr>
          <p:cNvPr id="247" name="Google Shape;247;p22" descr="C:\Users\Elmera\.r.saver\Desktop\Дрига А.В\родители - пример\самокат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169" y="1385282"/>
            <a:ext cx="5246003" cy="39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8927797" y="1385275"/>
            <a:ext cx="2954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ИСПОЛЬЗУЙТЕ СРЕДСТВА ИНДИВИДУАЛЬНОЙ ЗАЩИТЫ (шлем, наколенники, налокотники и т.п.) - падения с самокатов, роликов, сигвеев, гироскутеров, моноколес могут привести к получению тяжких телесных повреждений!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ДТП в  г. Сызрань</a:t>
            </a:r>
            <a:endParaRPr sz="1800" b="1">
              <a:solidFill>
                <a:srgbClr val="E36C0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Родители несут ответственность за воспитание и развитие своих детей!</a:t>
            </a:r>
            <a:endParaRPr sz="4000"/>
          </a:p>
        </p:txBody>
      </p:sp>
      <p:sp>
        <p:nvSpPr>
          <p:cNvPr id="255" name="Google Shape;255;p23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ребенок 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правонарушениях влечет административную ответственность.</a:t>
            </a:r>
            <a:endParaRPr sz="20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 b="1"/>
              <a:t>В мкр Южный город </a:t>
            </a:r>
            <a:r>
              <a:rPr lang="ru-RU" sz="2000" b="1">
                <a:solidFill>
                  <a:srgbClr val="CC3300"/>
                </a:solidFill>
              </a:rPr>
              <a:t>мотоциклист в возрасте 15 лет</a:t>
            </a:r>
            <a:r>
              <a:rPr lang="ru-RU" sz="1800" b="1"/>
              <a:t>   на пешеходном переходе сбил беременную женщину в возрасте 30 лет, а также 5-летнего мальчика! 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</a:t>
            </a:r>
            <a:r>
              <a:rPr lang="ru-RU" sz="1600"/>
              <a:t/>
            </a:r>
            <a:br>
              <a:rPr lang="ru-RU" sz="1600"/>
            </a:br>
            <a:endParaRPr sz="1600"/>
          </a:p>
        </p:txBody>
      </p:sp>
      <p:pic>
        <p:nvPicPr>
          <p:cNvPr id="261" name="Google Shape;261;p24" descr="https://sun9-54.userapi.com/L3TiA778OY9Z6TtY8ZKGq09_ZuIKA6-XwlXWtw/Q1vTIowpzb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702" y="1123837"/>
            <a:ext cx="5705084" cy="38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человека. Наказания применимые к несовершеннолетним (ч. 1-5 ст. 88 УК РФ):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Штраф 1 000 до 50 000 рублей;лишение права заниматься определенной деятельностью;обязательные и исправительные работы от 40 до 160 часов;ограничение 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sz="1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 sz="1800" b="1"/>
              <a:t>Смертельное ДТП в Самарской области: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Авария произошла в 7 утра в Ставропольском районе на 27 км автодороги Тольятти - Хрящевка.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2011" b="1">
                <a:solidFill>
                  <a:srgbClr val="CC3300"/>
                </a:solidFill>
              </a:rPr>
              <a:t>15-летний парень за рулем</a:t>
            </a:r>
            <a:r>
              <a:rPr lang="ru-RU" sz="1800" b="1"/>
              <a:t>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Также пострадали 5 пассажиров – молодые люди от 14 до 20 лет. </a:t>
            </a:r>
            <a:r>
              <a:rPr lang="ru-RU" sz="1400"/>
              <a:t/>
            </a:r>
            <a:br>
              <a:rPr lang="ru-RU" sz="1400"/>
            </a:br>
            <a:endParaRPr sz="1400"/>
          </a:p>
        </p:txBody>
      </p:sp>
      <p:pic>
        <p:nvPicPr>
          <p:cNvPr id="268" name="Google Shape;268;p25" descr="https://sun9-28.userapi.com/a7ohtLYqFPrb4S3yv3ElG7AQ3_AiCCUBM1bx_A/OcqhmspGAj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1847" y="1242646"/>
            <a:ext cx="5260079" cy="39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Несовершеннолетний не может управлять транспортным средством, не имея права управления. родителям, согласно ч. 3 ст. 12.7 КоАП РФ, передача управления транспортным средством лицу, заведомо не имеющему права управления транспортным средством грозит штраф – 30000 тыс. руб. Кроме этого, несовершеннолетний водитель будет поставлен на учет КДН, а автомобиль будет задержан.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Подобные дорожно-траспортные происшествия, наглядный пример того, к чему приводит беспечность взрослых, прежде всего, родителей!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801856" y="787791"/>
            <a:ext cx="10874400" cy="110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Никакой штраф не может сравниться с 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жизнью и здоровьем вашего ребенка!</a:t>
            </a:r>
            <a:endParaRPr sz="33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01857" y="1870235"/>
            <a:ext cx="10874400" cy="3324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Железнодорожном районе г. Самара водитель легкового  автомобиля сбил ребенка, когда пятилетний мальчик пересекал проезжую часть </a:t>
            </a: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 сопровождении дедушки в НЕУСТАНОВЛЕННОМ для перехода месте в зоне видимости регулируемого пешеходного перехода.</a:t>
            </a:r>
            <a:endParaRPr sz="2000" b="1" u="sng">
              <a:solidFill>
                <a:srgbClr val="CC33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 результате происшедшего ребенок получил телесные повреждения. </a:t>
            </a:r>
            <a:endParaRPr sz="3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c546e078_0_7"/>
          <p:cNvSpPr txBox="1"/>
          <p:nvPr/>
        </p:nvSpPr>
        <p:spPr>
          <a:xfrm>
            <a:off x="0" y="0"/>
            <a:ext cx="11550900" cy="7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Родители!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Будьте достойным примером для своих детей.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Культура поведения на дорогах формируется прежде всего в семье, и самые главные учителя – родители.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Никогда не нарушайте ПДД, когда Вы идете со своими детьми!</a:t>
            </a: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Давайте обезопасим самое дорогое, что есть у нас в жизни – </a:t>
            </a:r>
            <a:endParaRPr sz="56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наше будущее - наших детей!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endParaRPr sz="1400">
              <a:solidFill>
                <a:srgbClr val="CC3300"/>
              </a:solidFill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совершение правонарушений предусмотрена административная ответственность. К ответственности по ч.1 ст.5.35 КоАП РФ (неисполнение обязанностей по воспитанию несовершеннолетнего) 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None/>
            </a:pPr>
            <a:r>
              <a:rPr lang="ru-RU" sz="2200"/>
              <a:t/>
            </a:r>
            <a:br>
              <a:rPr lang="ru-RU" sz="2200"/>
            </a:br>
            <a:r>
              <a:rPr lang="ru-RU" sz="2400"/>
              <a:t>Движение велосипедистов в возрасте </a:t>
            </a:r>
            <a:r>
              <a:rPr lang="ru-RU" sz="2400" b="1"/>
              <a:t>старше 14 лет </a:t>
            </a:r>
            <a:r>
              <a:rPr lang="ru-RU" sz="2400"/>
              <a:t>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Допускается движение велосипедистов в возрасте </a:t>
            </a:r>
            <a:r>
              <a:rPr lang="ru-RU" sz="2400" b="1"/>
              <a:t>старше 14 лет  </a:t>
            </a:r>
            <a:r>
              <a:rPr lang="ru-RU" sz="2400"/>
              <a:t>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b="1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ребёнка отвечают РОДИТЕЛИ, 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Самые распространенные нарушения правил водителями велосипедов - это движение навстречу транспортным средствам и движение на велосипеде по пешеходному переходу, что влечет наказание по ст.12.29 (нарушение Правил дорожного движения пешеходом или иным лицом, участвующим в процессе дорожного движения) и 12.30 КоАП РФ в случае создания помех в движении ТС.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ПДД запрещает </a:t>
            </a: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велосипедистам старше 14 лет: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 управлять велосипедом, не держась за руль хотя бы одной рукой;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5. пересекать дорогу по пешеходным переходам. ОБЯЗАТЕЛЬНО нужно спешиться.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6. двигаться по автомагистрали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7. въезжать под дорожный знак 3.9: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8. ездить с неисправными тормозами, рулём и звуковым сигналом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753" y="4935415"/>
            <a:ext cx="894185" cy="8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ctrTitle"/>
          </p:nvPr>
        </p:nvSpPr>
        <p:spPr>
          <a:xfrm>
            <a:off x="1100026" y="2099032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ru-RU" sz="2000"/>
              <a:t>Велосипедистам РЕКОМЕНДУЕТСЯ использовать велоэкипировку.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</a:t>
            </a:r>
            <a:br>
              <a:rPr lang="ru-RU" sz="2000"/>
            </a:br>
            <a:r>
              <a:rPr lang="ru-RU" sz="2000"/>
              <a:t>В светлое время суток велосипед должен в любом случае иметь:</a:t>
            </a:r>
            <a:br>
              <a:rPr lang="ru-RU" sz="2000"/>
            </a:br>
            <a:r>
              <a:rPr lang="ru-RU" sz="2000"/>
              <a:t>- белого цвета фонарь или отражатель,</a:t>
            </a:r>
            <a:br>
              <a:rPr lang="ru-RU" sz="2000"/>
            </a:br>
            <a:r>
              <a:rPr lang="ru-RU" sz="2000"/>
              <a:t>- сзади – красный отражатель или фонарь,</a:t>
            </a:r>
            <a:br>
              <a:rPr lang="ru-RU" sz="2000"/>
            </a:br>
            <a:r>
              <a:rPr lang="ru-RU" sz="2000"/>
              <a:t>- по обеим сторонам велосипеда – отражатели красного или оранжевого цвета.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ubTitle" idx="1"/>
          </p:nvPr>
        </p:nvSpPr>
        <p:spPr>
          <a:xfrm>
            <a:off x="1100015" y="5354321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В случае ДТП с участием автомобиля велошлем может сохранить жизнь!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 на велосипедиста надевать жилеты в случае вынужденной остановки или ДТП в темное время суток накладывает пункт 2.3. 4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 велосипедиста иметь фонарь или отражатель в светлое время суток с целью его обозначения накладывает п.19.5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Несоблюдение карается  п. 12.20 КоАП РФ, штраф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500 руб.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ctrTitle"/>
          </p:nvPr>
        </p:nvSpPr>
        <p:spPr>
          <a:xfrm>
            <a:off x="1100015" y="1247445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/>
              <a:t>МИНИМАЛЬНЫЙ ВОЗРАСТ для управления</a:t>
            </a:r>
            <a:br>
              <a:rPr lang="ru-RU" sz="2800"/>
            </a:br>
            <a:r>
              <a:rPr lang="ru-RU" sz="2800"/>
              <a:t>- мопедом, скутером - 16 лет </a:t>
            </a:r>
            <a:br>
              <a:rPr lang="ru-RU" sz="2800"/>
            </a:br>
            <a:r>
              <a:rPr lang="ru-RU" sz="2800"/>
              <a:t>НЕОБХОДИМА категория М с 16 лет </a:t>
            </a:r>
            <a:br>
              <a:rPr lang="ru-RU" sz="2800"/>
            </a:br>
            <a:r>
              <a:rPr lang="ru-RU" sz="2800">
                <a:solidFill>
                  <a:schemeClr val="lt1"/>
                </a:solidFill>
              </a:rPr>
              <a:t>МИНИМАЛЬНЫЙ ВОЗРАСТ </a:t>
            </a:r>
            <a:r>
              <a:rPr lang="ru-RU" sz="2800"/>
              <a:t>для управления </a:t>
            </a:r>
            <a:r>
              <a:rPr lang="ru-RU" sz="2800">
                <a:solidFill>
                  <a:schemeClr val="lt1"/>
                </a:solidFill>
              </a:rPr>
              <a:t>мотоциклом, квадроциклом, трициклом  </a:t>
            </a:r>
            <a:r>
              <a:rPr lang="ru-RU" sz="2800"/>
              <a:t>НЕОБХОДИМА - 18 лет </a:t>
            </a:r>
            <a:br>
              <a:rPr lang="ru-RU" sz="2800"/>
            </a:br>
            <a:r>
              <a:rPr lang="ru-RU" sz="2800"/>
              <a:t>для управления НЕОБХОДИМО водительское удостоверение</a:t>
            </a:r>
            <a:br>
              <a:rPr lang="ru-RU" sz="2800"/>
            </a:br>
            <a:endParaRPr sz="2800"/>
          </a:p>
        </p:txBody>
      </p:sp>
      <p:sp>
        <p:nvSpPr>
          <p:cNvPr id="132" name="Google Shape;132;p7"/>
          <p:cNvSpPr txBox="1">
            <a:spLocks noGrp="1"/>
          </p:cNvSpPr>
          <p:nvPr>
            <p:ph type="subTitle" idx="1"/>
          </p:nvPr>
        </p:nvSpPr>
        <p:spPr>
          <a:xfrm>
            <a:off x="1036515" y="4197938"/>
            <a:ext cx="7442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Мотоцикл, мопед и т.д. - это транспортное средство повышенной опасности - во время аварии водители и пассажиры которых практически не защищены. В случае ДТП самая легкая травма у водителя мопеда - черепно-мозговая травма. </a:t>
            </a:r>
            <a:endParaRPr sz="1800" b="1">
              <a:solidFill>
                <a:srgbClr val="CC33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В большинстве же случаев водители                                                       «железных коней» и вовсе погибают</a:t>
            </a:r>
            <a:endParaRPr b="1"/>
          </a:p>
        </p:txBody>
      </p:sp>
      <p:sp>
        <p:nvSpPr>
          <p:cNvPr id="133" name="Google Shape;133;p7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Родителей (законных представителей) передавших управление ребенку, лицу без водительских прав, ждет наказание в размере от 5.000 до 15.000 руб.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 также штраф 30.000 руб. получит собственник ТС (мопеда, скутера и т.д.)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ч.1 ст. 12.7 КоАП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/>
              <a:t>Об административных правонарушениях в отношении несовершеннолетних  водителей извещается прокурор  (ч.2 ст.25.11 КоАП РФ). </a:t>
            </a:r>
            <a:br>
              <a:rPr lang="ru-RU" sz="2300"/>
            </a:br>
            <a:r>
              <a:rPr lang="ru-RU" sz="2300"/>
              <a:t>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</a:t>
            </a:r>
            <a:br>
              <a:rPr lang="ru-RU" sz="2300"/>
            </a:br>
            <a:r>
              <a:rPr lang="ru-RU" sz="230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300" b="1"/>
              <a:t>КОМИССИЕЙ ПО ДЕЛАМ НЕСОВЕРШЕННОЛЕТНИХ </a:t>
            </a:r>
            <a:br>
              <a:rPr lang="ru-RU" sz="2300" b="1"/>
            </a:br>
            <a:r>
              <a:rPr lang="ru-RU" sz="2300"/>
              <a:t>и защите их прав.</a:t>
            </a:r>
            <a:br>
              <a:rPr lang="ru-RU" sz="2300"/>
            </a:br>
            <a:r>
              <a:rPr lang="ru-RU" sz="2300"/>
              <a:t>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a:t>
            </a:r>
            <a:endParaRPr sz="2300"/>
          </a:p>
        </p:txBody>
      </p:sp>
      <p:sp>
        <p:nvSpPr>
          <p:cNvPr id="139" name="Google Shape;139;p8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Ст. 12.1 части 1 влечет за собой наказание за несвоевременную постановку на учет ТС, Ст 19.22 (несвоевременно поставленный на учет наземный транспорт) облагается взысканием в 1500-2000 руб. Повторное нарушение увеличивает штраф до 5000 руб. Учитывая обстоятельства происшествия и степень правонарушения по ст. 12.1 части 1.1 -  лишение прав от 1 до 3 месяцев.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ctrTitle"/>
          </p:nvPr>
        </p:nvSpPr>
        <p:spPr>
          <a:xfrm>
            <a:off x="1287046" y="3214486"/>
            <a:ext cx="73152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Водителям мопедов, скутеров и т.п. РАЗРЕШАЕТСЯ передвигаться по дорогам общего пользования.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мопедах можно ездить не только по автодорогам, но и по выделенной полосе для велосипедистов (не путать с велодорожкой) или обочине.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Перевозить пассажиров на мопеде могут только водители со стажем вождения больше 2 лет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12.1 КоАП РФ, на водителей скутеров и мопедов распространяются все составы административных правонарушений, предусмотренные главой 12 КоАП РФ.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случае отсутствия водительского удостоверения, действия водителя дополнительно квалифицируются по ч.1 ст.12.7 КоАП РФ с отстранением от управления и помещением на штраф стоянку ТС.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Произвольный</PresentationFormat>
  <Paragraphs>105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Corbel</vt:lpstr>
      <vt:lpstr>Noto Sans Symbols</vt:lpstr>
      <vt:lpstr>Open Sans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НЕОБХОДИМА категория М с 16 лет  МИНИМАЛЬНЫЙ ВОЗРАСТ для управления мотоциклом, квадроциклом, трициклом  НЕОБХОДИМА - 18 лет  для управления НЕОБХОДИМО водительское удостоверение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объясните ему правила пользования,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 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 </vt:lpstr>
      <vt:lpstr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Для передвижения на данных средствах необходимо выбирать подходящую площадку для катания, использовать защитную экипировку. Сохранять безопасную скорость, останавливать средства плавно и аккуратно. Сохранять безопасную дистанцию до людей‍, любых объектов и предметов во избежание столкновений и несчастных случаев. ЗАПРЕЩАЕТСЯ 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 ЗАПРЕЩАЕТСЯ при движении на средствах индивидуальной мобильности пользоваться мобильным телефоном или другими гаджетами, слушать музыку в наушниках.</vt:lpstr>
      <vt:lpstr>  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vt:lpstr>
      <vt:lpstr>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В мкр Южный город мотоциклист в возрасте 15 лет  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центр по профилактике детского дорожно-транспортного травматизма  ГБОУ ДО СО СОЦДЮТТ </dc:title>
  <dc:creator>Автошкола</dc:creator>
  <cp:lastModifiedBy>USER</cp:lastModifiedBy>
  <cp:revision>1</cp:revision>
  <dcterms:created xsi:type="dcterms:W3CDTF">2020-07-17T06:42:28Z</dcterms:created>
  <dcterms:modified xsi:type="dcterms:W3CDTF">2021-06-22T10:52:35Z</dcterms:modified>
</cp:coreProperties>
</file>