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67" r:id="rId2"/>
    <p:sldId id="268" r:id="rId3"/>
    <p:sldId id="269" r:id="rId4"/>
    <p:sldId id="270" r:id="rId5"/>
    <p:sldId id="271" r:id="rId6"/>
    <p:sldId id="277" r:id="rId7"/>
    <p:sldId id="275" r:id="rId8"/>
    <p:sldId id="278" r:id="rId9"/>
    <p:sldId id="279" r:id="rId10"/>
    <p:sldId id="280" r:id="rId11"/>
    <p:sldId id="281" r:id="rId12"/>
    <p:sldId id="283" r:id="rId13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4052C94-9067-454A-9A4C-1A4D2069152C}" type="datetimeFigureOut">
              <a:rPr lang="ru-RU"/>
              <a:pPr>
                <a:defRPr/>
              </a:pPr>
              <a:t>16.05.2016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9" tIns="45565" rIns="91129" bIns="45565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129" tIns="45565" rIns="91129" bIns="4556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AE2BF84-4980-417A-8A3C-0F3C4FD00B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995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9B0F8-4EF5-40BF-B494-64AC47743737}" type="datetimeFigureOut">
              <a:rPr lang="ru-RU"/>
              <a:pPr>
                <a:defRPr/>
              </a:pPr>
              <a:t>16.05.2016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A214B-65E3-4981-8F1D-A47D2317C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0B630-41AD-4FD1-98A2-06F9BAE33235}" type="datetimeFigureOut">
              <a:rPr lang="ru-RU"/>
              <a:pPr>
                <a:defRPr/>
              </a:pPr>
              <a:t>16.05.2016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AD156-936B-4E10-A9FD-228BF12AB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22915-FC52-40B5-BEC1-33A5242DB3F3}" type="datetimeFigureOut">
              <a:rPr lang="ru-RU"/>
              <a:pPr>
                <a:defRPr/>
              </a:pPr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C6BC6-DFA0-445F-A3CE-E709A878E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B659D-ACCE-445E-B128-9469F6B668B1}" type="datetimeFigureOut">
              <a:rPr lang="ru-RU"/>
              <a:pPr>
                <a:defRPr/>
              </a:pPr>
              <a:t>16.05.2016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A646E-87D4-44B5-8B76-C62EE035E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F9C02-EE42-4A15-BF3D-5FFBF8F7D111}" type="datetimeFigureOut">
              <a:rPr lang="ru-RU"/>
              <a:pPr>
                <a:defRPr/>
              </a:pPr>
              <a:t>16.05.2016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16406-294C-496A-8476-9785600E8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71CE5-7EC5-47D5-BDBC-43DA5EC3A87D}" type="datetimeFigureOut">
              <a:rPr lang="ru-RU"/>
              <a:pPr>
                <a:defRPr/>
              </a:pPr>
              <a:t>16.05.2016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FAED5-C455-43D5-8711-97CBAB2D0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50EC2-5177-46CD-A7A6-A139E214781B}" type="datetimeFigureOut">
              <a:rPr lang="ru-RU"/>
              <a:pPr>
                <a:defRPr/>
              </a:pPr>
              <a:t>16.05.2016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3C912-4D13-4F21-8658-3FAFC98EF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408FC-7A5E-4624-A1D5-6E5D2DF1A1EE}" type="datetimeFigureOut">
              <a:rPr lang="ru-RU"/>
              <a:pPr>
                <a:defRPr/>
              </a:pPr>
              <a:t>16.05.2016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24892-3678-4593-82E5-3D0E0F7C4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2FB68-DD1D-4B31-8D66-E6CEF00FF80A}" type="datetimeFigureOut">
              <a:rPr lang="ru-RU"/>
              <a:pPr>
                <a:defRPr/>
              </a:pPr>
              <a:t>16.05.2016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CF442-B76E-4AC4-B5ED-5D204606A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71F28-67D8-4F79-A08F-F3057C3ADE94}" type="datetimeFigureOut">
              <a:rPr lang="ru-RU"/>
              <a:pPr>
                <a:defRPr/>
              </a:pPr>
              <a:t>16.05.2016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99469-1376-4251-946A-2818ECF9E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9338B-83A6-4541-8B75-0759B51603D9}" type="datetimeFigureOut">
              <a:rPr lang="ru-RU"/>
              <a:pPr>
                <a:defRPr/>
              </a:pPr>
              <a:t>16.05.2016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F1AD5-7851-4DB8-BB26-86775A536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12D4EF-18EF-4A00-8827-AED7CD499EA0}" type="datetimeFigureOut">
              <a:rPr lang="ru-RU"/>
              <a:pPr>
                <a:defRPr/>
              </a:pPr>
              <a:t>16.05.2016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324E52-6B31-4217-B26A-4D5D6AEDC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58" r:id="rId4"/>
    <p:sldLayoutId id="2147483964" r:id="rId5"/>
    <p:sldLayoutId id="2147483959" r:id="rId6"/>
    <p:sldLayoutId id="2147483965" r:id="rId7"/>
    <p:sldLayoutId id="2147483966" r:id="rId8"/>
    <p:sldLayoutId id="2147483967" r:id="rId9"/>
    <p:sldLayoutId id="2147483960" r:id="rId10"/>
    <p:sldLayoutId id="21474839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810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500" y="1500188"/>
            <a:ext cx="7786688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Государственная итоговая аттестация</a:t>
            </a:r>
            <a:b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образовательным программам основного общего образования</a:t>
            </a:r>
          </a:p>
          <a:p>
            <a:pPr algn="ctr">
              <a:defRPr/>
            </a:pP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Самарская область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 t="7607" r="32628" b="71947"/>
          <a:stretch>
            <a:fillRect/>
          </a:stretch>
        </p:blipFill>
        <p:spPr bwMode="auto">
          <a:xfrm>
            <a:off x="0" y="0"/>
            <a:ext cx="7358063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cs.ankaraschool.ru/DwABAIQAzQJiAc0BSv_D-w8/WsfcZcCGpkOJN73l6pNSDA/sv/image/5c/da/42/186172/229/%D0%93%D0%92%D0%AD.jpg?14458596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0"/>
            <a:ext cx="1928794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\\Win\alldocs\scan\16052016бл р.jpg"/>
          <p:cNvPicPr/>
          <p:nvPr/>
        </p:nvPicPr>
        <p:blipFill>
          <a:blip r:embed="rId2"/>
          <a:srcRect t="49412"/>
          <a:stretch>
            <a:fillRect/>
          </a:stretch>
        </p:blipFill>
        <p:spPr bwMode="auto">
          <a:xfrm>
            <a:off x="214282" y="1571612"/>
            <a:ext cx="550072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0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Заполнение бланков регистрации ГВЭ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857620" y="4643446"/>
            <a:ext cx="1785950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>
            <a:off x="5643570" y="4929198"/>
            <a:ext cx="928694" cy="158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500826" y="4572008"/>
            <a:ext cx="2500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Заполняется только в случае удаления или </a:t>
            </a:r>
            <a:r>
              <a:rPr lang="ru-RU" sz="1400" dirty="0" err="1" smtClean="0">
                <a:solidFill>
                  <a:srgbClr val="FF0000"/>
                </a:solidFill>
              </a:rPr>
              <a:t>незавершения</a:t>
            </a:r>
            <a:r>
              <a:rPr lang="ru-RU" sz="1400" dirty="0" smtClean="0">
                <a:solidFill>
                  <a:srgbClr val="FF0000"/>
                </a:solidFill>
              </a:rPr>
              <a:t> участником экзамена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\\Win\alldocs\scan\16052016бл о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642918"/>
            <a:ext cx="4186268" cy="606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3000364" y="1214422"/>
            <a:ext cx="2000264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0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Заполнение бланков ответов ГВЭ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1928802"/>
            <a:ext cx="3786214" cy="42148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571604" y="2714620"/>
            <a:ext cx="928694" cy="15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0" y="2500306"/>
            <a:ext cx="1714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Поле для ответа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15140" y="4000504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Бланк двусторонний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Упаковка бланков ГВЭ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000240"/>
            <a:ext cx="14382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000240"/>
            <a:ext cx="14382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Прямая со стрелкой 12"/>
          <p:cNvCxnSpPr/>
          <p:nvPr/>
        </p:nvCxnSpPr>
        <p:spPr>
          <a:xfrm rot="5400000">
            <a:off x="3071802" y="3714752"/>
            <a:ext cx="1143008" cy="15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5072860" y="3642520"/>
            <a:ext cx="1143008" cy="15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214678" y="4357694"/>
            <a:ext cx="3071834" cy="16430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Бланки регистрации и ответов упаковываются отдельно в разные пакеты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(аналогично бланкам ОГЭ)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00232" y="1000108"/>
            <a:ext cx="2857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Бланки регистрации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00562" y="1214422"/>
            <a:ext cx="2857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Бланки ответов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357298"/>
            <a:ext cx="4294187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428736"/>
            <a:ext cx="25463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785926"/>
            <a:ext cx="25463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14348" y="0"/>
            <a:ext cx="7715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altLang="ru-RU" sz="3200" b="1" dirty="0" smtClean="0">
                <a:solidFill>
                  <a:srgbClr val="000099"/>
                </a:solidFill>
              </a:rPr>
              <a:t>Содержание индивидуального </a:t>
            </a:r>
          </a:p>
          <a:p>
            <a:pPr marL="457200" indent="-457200" algn="ctr"/>
            <a:r>
              <a:rPr lang="ru-RU" altLang="ru-RU" sz="3200" b="1" dirty="0" smtClean="0">
                <a:solidFill>
                  <a:srgbClr val="000099"/>
                </a:solidFill>
              </a:rPr>
              <a:t>комплекта участника ГВЭ</a:t>
            </a:r>
            <a:endParaRPr lang="ru-RU" altLang="ru-RU" sz="32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77509"/>
          <a:stretch>
            <a:fillRect/>
          </a:stretch>
        </p:blipFill>
        <p:spPr bwMode="auto">
          <a:xfrm>
            <a:off x="857224" y="1285860"/>
            <a:ext cx="7571247" cy="240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 cstate="print"/>
          <a:srcRect t="27145" b="48566"/>
          <a:stretch>
            <a:fillRect/>
          </a:stretch>
        </p:blipFill>
        <p:spPr bwMode="auto">
          <a:xfrm>
            <a:off x="857224" y="3857628"/>
            <a:ext cx="756602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214290"/>
            <a:ext cx="914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3" indent="-457200" algn="ctr"/>
            <a:r>
              <a:rPr lang="ru-RU" altLang="ru-RU" sz="2800" b="1" dirty="0">
                <a:solidFill>
                  <a:srgbClr val="C00000"/>
                </a:solidFill>
                <a:cs typeface="Times New Roman" pitchFamily="18" charset="0"/>
              </a:rPr>
              <a:t>Бланки регистрации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1470025"/>
            <a:ext cx="330993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958975"/>
            <a:ext cx="331152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6825" y="1503363"/>
            <a:ext cx="330993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1958975"/>
            <a:ext cx="330993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285728"/>
            <a:ext cx="914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3" indent="-457200" algn="ctr"/>
            <a:r>
              <a:rPr lang="ru-RU" altLang="ru-RU" sz="2800" b="1" dirty="0">
                <a:solidFill>
                  <a:srgbClr val="C00000"/>
                </a:solidFill>
                <a:cs typeface="Times New Roman" pitchFamily="18" charset="0"/>
              </a:rPr>
              <a:t>Бланки ответов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3250" y="1503363"/>
            <a:ext cx="330993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1754188"/>
            <a:ext cx="330993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978025"/>
            <a:ext cx="330993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2333625" y="2667000"/>
            <a:ext cx="1279525" cy="4286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373313" y="2708275"/>
            <a:ext cx="12604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3" indent="-457200" algn="ctr"/>
            <a:r>
              <a:rPr lang="ru-RU" altLang="ru-RU" sz="1200" b="1" dirty="0">
                <a:cs typeface="Times New Roman" pitchFamily="18" charset="0"/>
              </a:rPr>
              <a:t>1234567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500694" y="2428868"/>
            <a:ext cx="12604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3" indent="-457200" algn="ctr"/>
            <a:r>
              <a:rPr lang="ru-RU" altLang="ru-RU" sz="1200" b="1" dirty="0">
                <a:cs typeface="Times New Roman" pitchFamily="18" charset="0"/>
              </a:rPr>
              <a:t>1234567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883525" y="2143116"/>
            <a:ext cx="12604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3" indent="-457200" algn="ctr"/>
            <a:r>
              <a:rPr lang="ru-RU" altLang="ru-RU" sz="1200" b="1" dirty="0">
                <a:cs typeface="Times New Roman" pitchFamily="18" charset="0"/>
              </a:rPr>
              <a:t>1234567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276600" y="2428868"/>
            <a:ext cx="4938738" cy="63342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285728"/>
            <a:ext cx="9144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3" indent="-457200" algn="ctr"/>
            <a:r>
              <a:rPr lang="ru-RU" altLang="ru-RU" sz="2800" b="1" dirty="0">
                <a:solidFill>
                  <a:srgbClr val="C00000"/>
                </a:solidFill>
                <a:cs typeface="Times New Roman" pitchFamily="18" charset="0"/>
              </a:rPr>
              <a:t>Бланки ответов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Маркировка экзаменационных материалов</a:t>
            </a:r>
            <a:br>
              <a:rPr lang="ru-RU" alt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alt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(ЭМ)  ГВЭ  </a:t>
            </a:r>
            <a:br>
              <a:rPr lang="ru-RU" alt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alt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математике (письменная форма)</a:t>
            </a:r>
            <a:endParaRPr lang="ru-RU" altLang="ru-RU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388" y="1844675"/>
            <a:ext cx="87852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Номер ЭМ маркирован буквами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«А» 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ЭМ предназначен для  всех остальных категорий участников ГВЭ (с ОВЗ и без ОВЗ).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«К» </a:t>
            </a: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ЭМ для участников с задержкой психического развития.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0"/>
            <a:ext cx="8858312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Маркировка экзаменационных материалов</a:t>
            </a:r>
            <a:br>
              <a:rPr lang="ru-RU" alt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alt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(ЭМ) ГВЭ  </a:t>
            </a:r>
            <a:br>
              <a:rPr lang="ru-RU" alt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alt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 русскому языку (письменная форма)</a:t>
            </a:r>
            <a:endParaRPr lang="ru-RU" altLang="ru-RU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388" y="1484313"/>
            <a:ext cx="87852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Номер ЭМ маркирован буквами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«К»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ЭМ для глухих участников, для участников с задержкой психического развития, с тяжелыми нарушениями речи (в текстах слуховые образы сведены к минимуму)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экзаменационный материал имеет ряд особенностей: допускается написание не только сжатого, но и подробного изложения (по выбору выпускника); требования к минимальному объему развернутых ответов сокращены; тексты сюжетны и адаптированы с учетом категории экзаменуемых; формулировки заданий упрощены; предусмотрены особые критерии оценивания и инструкции к заданиям, отражающие специфику той или иной категории участников с ОВЗ).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«С»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ЭМ для слепых участников (визуальные образы сведены к минимуму)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«Д»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ЭМ в форме диктанта (пишут только участники с расстройствами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аутистического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спектра (те, кто не могут писать сочинения и изложения)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«А»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ЭМ предназначен для  всех остальных категорий участников ГВЭ (с ОВЗ и без ОВЗ)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1778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\\Win\alldocs\scan\16052016бл р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42918"/>
            <a:ext cx="450059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\\Win\alldocs\scan\16052016бл о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3450" y="642918"/>
            <a:ext cx="4186268" cy="606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0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Заполнение бланков ответов ГВЭ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\\Win\alldocs\scan\16052016бл р.jpg"/>
          <p:cNvPicPr/>
          <p:nvPr/>
        </p:nvPicPr>
        <p:blipFill>
          <a:blip r:embed="rId2"/>
          <a:srcRect r="3175" b="55294"/>
          <a:stretch>
            <a:fillRect/>
          </a:stretch>
        </p:blipFill>
        <p:spPr bwMode="auto">
          <a:xfrm>
            <a:off x="214282" y="1071546"/>
            <a:ext cx="628654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0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Заполнение бланков регистрации ГВЭ</a:t>
            </a: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>
            <a:off x="6357950" y="3000372"/>
            <a:ext cx="928694" cy="158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286644" y="2786058"/>
            <a:ext cx="1857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Автоматически будет впечатан </a:t>
            </a:r>
            <a:endParaRPr lang="ru-RU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1249</TotalTime>
  <Words>155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Маркировка экзаменационных материалов  (ЭМ)  ГВЭ   по математике (письменная форма)</vt:lpstr>
      <vt:lpstr>Маркировка экзаменационных материалов  (ЭМ) ГВЭ   по русскому языку (письменная форма)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итоговая аттестация  по образовательным программам  среднего общего образования - 2015</dc:title>
  <cp:lastModifiedBy>Valued Acer Customer</cp:lastModifiedBy>
  <cp:revision>159</cp:revision>
  <dcterms:modified xsi:type="dcterms:W3CDTF">2016-05-16T16:46:53Z</dcterms:modified>
</cp:coreProperties>
</file>